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
      <p:font typeface="Nunito Medium"/>
      <p:regular r:id="rId30"/>
      <p:bold r:id="rId31"/>
      <p:italic r:id="rId32"/>
      <p:boldItalic r:id="rId33"/>
    </p:embeddedFont>
    <p:embeddedFont>
      <p:font typeface="Roboto Light"/>
      <p:regular r:id="rId34"/>
      <p:bold r:id="rId35"/>
      <p:italic r:id="rId36"/>
      <p:boldItalic r:id="rId37"/>
    </p:embeddedFont>
    <p:embeddedFont>
      <p:font typeface="Nunito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52">
          <p15:clr>
            <a:srgbClr val="9AA0A6"/>
          </p15:clr>
        </p15:guide>
        <p15:guide id="2" pos="648">
          <p15:clr>
            <a:srgbClr val="9AA0A6"/>
          </p15:clr>
        </p15:guide>
        <p15:guide id="3" pos="51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52" orient="horz"/>
        <p:guide pos="648"/>
        <p:guide pos="51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Light-italic.fntdata"/><Relationship Id="rId20" Type="http://schemas.openxmlformats.org/officeDocument/2006/relationships/slide" Target="slides/slide15.xml"/><Relationship Id="rId41" Type="http://schemas.openxmlformats.org/officeDocument/2006/relationships/font" Target="fonts/NunitoLight-boldItalic.fntdata"/><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Medium-bold.fntdata"/><Relationship Id="rId30" Type="http://schemas.openxmlformats.org/officeDocument/2006/relationships/font" Target="fonts/NunitoMedium-regular.fntdata"/><Relationship Id="rId11" Type="http://schemas.openxmlformats.org/officeDocument/2006/relationships/slide" Target="slides/slide6.xml"/><Relationship Id="rId33" Type="http://schemas.openxmlformats.org/officeDocument/2006/relationships/font" Target="fonts/NunitoMedium-boldItalic.fntdata"/><Relationship Id="rId10" Type="http://schemas.openxmlformats.org/officeDocument/2006/relationships/slide" Target="slides/slide5.xml"/><Relationship Id="rId32" Type="http://schemas.openxmlformats.org/officeDocument/2006/relationships/font" Target="fonts/NunitoMedium-italic.fntdata"/><Relationship Id="rId13" Type="http://schemas.openxmlformats.org/officeDocument/2006/relationships/slide" Target="slides/slide8.xml"/><Relationship Id="rId35" Type="http://schemas.openxmlformats.org/officeDocument/2006/relationships/font" Target="fonts/RobotoLight-bold.fntdata"/><Relationship Id="rId12" Type="http://schemas.openxmlformats.org/officeDocument/2006/relationships/slide" Target="slides/slide7.xml"/><Relationship Id="rId34" Type="http://schemas.openxmlformats.org/officeDocument/2006/relationships/font" Target="fonts/RobotoLight-regular.fntdata"/><Relationship Id="rId15" Type="http://schemas.openxmlformats.org/officeDocument/2006/relationships/slide" Target="slides/slide10.xml"/><Relationship Id="rId37" Type="http://schemas.openxmlformats.org/officeDocument/2006/relationships/font" Target="fonts/RobotoLight-boldItalic.fntdata"/><Relationship Id="rId14" Type="http://schemas.openxmlformats.org/officeDocument/2006/relationships/slide" Target="slides/slide9.xml"/><Relationship Id="rId36" Type="http://schemas.openxmlformats.org/officeDocument/2006/relationships/font" Target="fonts/RobotoLight-italic.fntdata"/><Relationship Id="rId17" Type="http://schemas.openxmlformats.org/officeDocument/2006/relationships/slide" Target="slides/slide12.xml"/><Relationship Id="rId39" Type="http://schemas.openxmlformats.org/officeDocument/2006/relationships/font" Target="fonts/NunitoLight-bold.fntdata"/><Relationship Id="rId16" Type="http://schemas.openxmlformats.org/officeDocument/2006/relationships/slide" Target="slides/slide11.xml"/><Relationship Id="rId38" Type="http://schemas.openxmlformats.org/officeDocument/2006/relationships/font" Target="fonts/NunitoLigh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Emma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5b5865cb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5b5865cb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1150">
                <a:solidFill>
                  <a:schemeClr val="dk1"/>
                </a:solidFill>
                <a:latin typeface="Nunito"/>
                <a:ea typeface="Nunito"/>
                <a:cs typeface="Nunito"/>
                <a:sym typeface="Nunito"/>
              </a:rPr>
              <a:t>Emilie</a:t>
            </a:r>
            <a:endParaRPr b="1" sz="1150">
              <a:solidFill>
                <a:schemeClr val="dk1"/>
              </a:solidFill>
              <a:latin typeface="Nunito"/>
              <a:ea typeface="Nunito"/>
              <a:cs typeface="Nunito"/>
              <a:sym typeface="Nunito"/>
            </a:endParaRPr>
          </a:p>
          <a:p>
            <a:pPr indent="0" lvl="0" marL="0" marR="0" rtl="0" algn="l">
              <a:lnSpc>
                <a:spcPct val="115000"/>
              </a:lnSpc>
              <a:spcBef>
                <a:spcPts val="0"/>
              </a:spcBef>
              <a:spcAft>
                <a:spcPts val="0"/>
              </a:spcAft>
              <a:buClr>
                <a:schemeClr val="dk1"/>
              </a:buClr>
              <a:buSzPts val="1100"/>
              <a:buFont typeface="Arial"/>
              <a:buNone/>
            </a:pPr>
            <a:r>
              <a:t/>
            </a:r>
            <a:endParaRPr b="1" sz="1150">
              <a:solidFill>
                <a:schemeClr val="dk1"/>
              </a:solidFill>
              <a:latin typeface="Nunito"/>
              <a:ea typeface="Nunito"/>
              <a:cs typeface="Nunito"/>
              <a:sym typeface="Nunito"/>
            </a:endParaRPr>
          </a:p>
          <a:p>
            <a:pPr indent="0" lvl="0" marL="0" marR="0" rtl="0" algn="l">
              <a:lnSpc>
                <a:spcPct val="115000"/>
              </a:lnSpc>
              <a:spcBef>
                <a:spcPts val="0"/>
              </a:spcBef>
              <a:spcAft>
                <a:spcPts val="0"/>
              </a:spcAft>
              <a:buClr>
                <a:schemeClr val="dk1"/>
              </a:buClr>
              <a:buSzPts val="1100"/>
              <a:buFont typeface="Arial"/>
              <a:buNone/>
            </a:pPr>
            <a:r>
              <a:rPr b="1" lang="en" sz="1150">
                <a:solidFill>
                  <a:schemeClr val="dk1"/>
                </a:solidFill>
                <a:latin typeface="Nunito"/>
                <a:ea typeface="Nunito"/>
                <a:cs typeface="Nunito"/>
                <a:sym typeface="Nunito"/>
              </a:rPr>
              <a:t>Audio Design:</a:t>
            </a:r>
            <a:endParaRPr b="1" sz="115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Light"/>
              <a:ea typeface="Nunito Light"/>
              <a:cs typeface="Nunito Light"/>
              <a:sym typeface="Nunito Light"/>
            </a:endParaRPr>
          </a:p>
          <a:p>
            <a:pPr indent="-301625" lvl="0" marL="457200" marR="0" rtl="0" algn="l">
              <a:lnSpc>
                <a:spcPct val="115000"/>
              </a:lnSpc>
              <a:spcBef>
                <a:spcPts val="0"/>
              </a:spcBef>
              <a:spcAft>
                <a:spcPts val="0"/>
              </a:spcAft>
              <a:buClr>
                <a:schemeClr val="dk1"/>
              </a:buClr>
              <a:buSzPts val="1150"/>
              <a:buFont typeface="Nunito Light"/>
              <a:buChar char="-"/>
            </a:pPr>
            <a:r>
              <a:rPr lang="en" sz="1150">
                <a:solidFill>
                  <a:schemeClr val="dk1"/>
                </a:solidFill>
                <a:latin typeface="Nunito Light"/>
                <a:ea typeface="Nunito Light"/>
                <a:cs typeface="Nunito Light"/>
                <a:sym typeface="Nunito Light"/>
              </a:rPr>
              <a:t>Sketches and soundscapes (sound effects, ambience, music and dialogue, etc.)</a:t>
            </a:r>
            <a:endParaRPr>
              <a:solidFill>
                <a:schemeClr val="dk1"/>
              </a:solidFill>
              <a:latin typeface="Nunito Light"/>
              <a:ea typeface="Nunito Light"/>
              <a:cs typeface="Nunito Light"/>
              <a:sym typeface="Nunito Light"/>
            </a:endParaRPr>
          </a:p>
          <a:p>
            <a:pPr indent="-301625" lvl="0" marL="457200" marR="0" rtl="0" algn="l">
              <a:lnSpc>
                <a:spcPct val="115000"/>
              </a:lnSpc>
              <a:spcBef>
                <a:spcPts val="0"/>
              </a:spcBef>
              <a:spcAft>
                <a:spcPts val="0"/>
              </a:spcAft>
              <a:buClr>
                <a:schemeClr val="dk1"/>
              </a:buClr>
              <a:buSzPts val="1150"/>
              <a:buFont typeface="Nunito Light"/>
              <a:buChar char="-"/>
            </a:pPr>
            <a:r>
              <a:rPr lang="en" sz="1150">
                <a:solidFill>
                  <a:schemeClr val="dk1"/>
                </a:solidFill>
                <a:latin typeface="Nunito Light"/>
                <a:ea typeface="Nunito Light"/>
                <a:cs typeface="Nunito Light"/>
                <a:sym typeface="Nunito Light"/>
              </a:rPr>
              <a:t>Principles for the sonic design in total.</a:t>
            </a:r>
            <a:endParaRPr sz="1150">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None/>
            </a:pPr>
            <a:r>
              <a:t/>
            </a:r>
            <a:endParaRPr sz="115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None/>
            </a:pPr>
            <a:r>
              <a:t/>
            </a:r>
            <a:endParaRPr>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Nunito Light"/>
              <a:ea typeface="Nunito Light"/>
              <a:cs typeface="Nunito Light"/>
              <a:sym typeface="Nunito Light"/>
            </a:endParaRPr>
          </a:p>
          <a:p>
            <a:pPr indent="0" lvl="0" marL="0" rtl="0" algn="l">
              <a:spcBef>
                <a:spcPts val="0"/>
              </a:spcBef>
              <a:spcAft>
                <a:spcPts val="0"/>
              </a:spcAft>
              <a:buNone/>
            </a:pPr>
            <a:r>
              <a:t/>
            </a:r>
            <a:endParaRPr>
              <a:latin typeface="Nunito Light"/>
              <a:ea typeface="Nunito Light"/>
              <a:cs typeface="Nunito Light"/>
              <a:sym typeface="Nunito 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f02ecc81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f02ecc81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150">
                <a:solidFill>
                  <a:schemeClr val="dk1"/>
                </a:solidFill>
                <a:latin typeface="Nunito"/>
                <a:ea typeface="Nunito"/>
                <a:cs typeface="Nunito"/>
                <a:sym typeface="Nunito"/>
              </a:rPr>
              <a:t>Fabrizio</a:t>
            </a:r>
            <a:endParaRPr b="1" sz="1150">
              <a:solidFill>
                <a:schemeClr val="dk1"/>
              </a:solidFill>
              <a:latin typeface="Nunito"/>
              <a:ea typeface="Nunito"/>
              <a:cs typeface="Nunito"/>
              <a:sym typeface="Nunito"/>
            </a:endParaRPr>
          </a:p>
          <a:p>
            <a:pPr indent="0" lvl="0" marL="0" marR="0" rtl="0" algn="l">
              <a:lnSpc>
                <a:spcPct val="115000"/>
              </a:lnSpc>
              <a:spcBef>
                <a:spcPts val="0"/>
              </a:spcBef>
              <a:spcAft>
                <a:spcPts val="0"/>
              </a:spcAft>
              <a:buNone/>
            </a:pPr>
            <a:r>
              <a:t/>
            </a:r>
            <a:endParaRPr b="1" sz="1150">
              <a:solidFill>
                <a:schemeClr val="dk1"/>
              </a:solidFill>
              <a:latin typeface="Nunito"/>
              <a:ea typeface="Nunito"/>
              <a:cs typeface="Nunito"/>
              <a:sym typeface="Nunito"/>
            </a:endParaRPr>
          </a:p>
          <a:p>
            <a:pPr indent="0" lvl="0" marL="0" marR="0" rtl="0" algn="l">
              <a:lnSpc>
                <a:spcPct val="115000"/>
              </a:lnSpc>
              <a:spcBef>
                <a:spcPts val="0"/>
              </a:spcBef>
              <a:spcAft>
                <a:spcPts val="0"/>
              </a:spcAft>
              <a:buNone/>
            </a:pPr>
            <a:r>
              <a:rPr b="1" lang="en" sz="1150">
                <a:solidFill>
                  <a:schemeClr val="dk1"/>
                </a:solidFill>
                <a:latin typeface="Nunito"/>
                <a:ea typeface="Nunito"/>
                <a:cs typeface="Nunito"/>
                <a:sym typeface="Nunito"/>
              </a:rPr>
              <a:t>Concept art:</a:t>
            </a:r>
            <a:endParaRPr b="1" sz="1150">
              <a:solidFill>
                <a:schemeClr val="dk1"/>
              </a:solidFill>
              <a:latin typeface="Nunito"/>
              <a:ea typeface="Nunito"/>
              <a:cs typeface="Nunito"/>
              <a:sym typeface="Nunito"/>
            </a:endParaRPr>
          </a:p>
          <a:p>
            <a:pPr indent="0" lvl="0" marL="0" marR="0" rtl="0" algn="l">
              <a:lnSpc>
                <a:spcPct val="115000"/>
              </a:lnSpc>
              <a:spcBef>
                <a:spcPts val="0"/>
              </a:spcBef>
              <a:spcAft>
                <a:spcPts val="0"/>
              </a:spcAft>
              <a:buNone/>
            </a:pPr>
            <a:r>
              <a:t/>
            </a:r>
            <a:endParaRPr sz="1150">
              <a:solidFill>
                <a:schemeClr val="dk1"/>
              </a:solidFill>
              <a:latin typeface="Nunito Light"/>
              <a:ea typeface="Nunito Light"/>
              <a:cs typeface="Nunito Light"/>
              <a:sym typeface="Nunito Light"/>
            </a:endParaRPr>
          </a:p>
          <a:p>
            <a:pPr indent="-301625" lvl="0" marL="457200" marR="0" rtl="0" algn="l">
              <a:lnSpc>
                <a:spcPct val="115000"/>
              </a:lnSpc>
              <a:spcBef>
                <a:spcPts val="0"/>
              </a:spcBef>
              <a:spcAft>
                <a:spcPts val="0"/>
              </a:spcAft>
              <a:buClr>
                <a:schemeClr val="dk1"/>
              </a:buClr>
              <a:buSzPts val="1150"/>
              <a:buFont typeface="Nunito Light"/>
              <a:buChar char="-"/>
            </a:pPr>
            <a:r>
              <a:rPr lang="en" sz="1150">
                <a:solidFill>
                  <a:schemeClr val="dk1"/>
                </a:solidFill>
                <a:latin typeface="Nunito Light"/>
                <a:ea typeface="Nunito Light"/>
                <a:cs typeface="Nunito Light"/>
                <a:sym typeface="Nunito Light"/>
              </a:rPr>
              <a:t>Concepts (how will the final look of the game/product incl. UI look like)</a:t>
            </a:r>
            <a:endParaRPr sz="1150">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None/>
            </a:pPr>
            <a:r>
              <a:t/>
            </a:r>
            <a:endParaRPr sz="1150">
              <a:solidFill>
                <a:schemeClr val="dk1"/>
              </a:solidFill>
              <a:latin typeface="Nunito Light"/>
              <a:ea typeface="Nunito Light"/>
              <a:cs typeface="Nunito Light"/>
              <a:sym typeface="Nunito Light"/>
            </a:endParaRPr>
          </a:p>
          <a:p>
            <a:pPr indent="-301625" lvl="0" marL="457200" marR="0" rtl="0" algn="l">
              <a:lnSpc>
                <a:spcPct val="115000"/>
              </a:lnSpc>
              <a:spcBef>
                <a:spcPts val="0"/>
              </a:spcBef>
              <a:spcAft>
                <a:spcPts val="0"/>
              </a:spcAft>
              <a:buClr>
                <a:schemeClr val="dk1"/>
              </a:buClr>
              <a:buSzPts val="1150"/>
              <a:buFont typeface="Nunito Light"/>
              <a:buChar char="-"/>
            </a:pPr>
            <a:r>
              <a:rPr lang="en" sz="1150">
                <a:solidFill>
                  <a:schemeClr val="dk1"/>
                </a:solidFill>
                <a:latin typeface="Nunito Light"/>
                <a:ea typeface="Nunito Light"/>
                <a:cs typeface="Nunito Light"/>
                <a:sym typeface="Nunito Light"/>
              </a:rPr>
              <a:t>Character designs (movement sketches, character sheets, etc.)</a:t>
            </a:r>
            <a:endParaRPr sz="1150">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None/>
            </a:pPr>
            <a:r>
              <a:t/>
            </a:r>
            <a:endParaRPr sz="1150">
              <a:solidFill>
                <a:schemeClr val="dk1"/>
              </a:solidFill>
              <a:latin typeface="Nunito Light"/>
              <a:ea typeface="Nunito Light"/>
              <a:cs typeface="Nunito Light"/>
              <a:sym typeface="Nunito Light"/>
            </a:endParaRPr>
          </a:p>
          <a:p>
            <a:pPr indent="-301625" lvl="0" marL="457200" marR="0" rtl="0" algn="l">
              <a:lnSpc>
                <a:spcPct val="115000"/>
              </a:lnSpc>
              <a:spcBef>
                <a:spcPts val="0"/>
              </a:spcBef>
              <a:spcAft>
                <a:spcPts val="0"/>
              </a:spcAft>
              <a:buClr>
                <a:schemeClr val="dk1"/>
              </a:buClr>
              <a:buSzPts val="1150"/>
              <a:buFont typeface="Nunito Light"/>
              <a:buChar char="-"/>
            </a:pPr>
            <a:r>
              <a:rPr lang="en" sz="1150">
                <a:solidFill>
                  <a:schemeClr val="dk1"/>
                </a:solidFill>
                <a:latin typeface="Nunito Light"/>
                <a:ea typeface="Nunito Light"/>
                <a:cs typeface="Nunito Light"/>
                <a:sym typeface="Nunito Light"/>
              </a:rPr>
              <a:t>Interface design (UI, menu, load screen sketches, particles and effects, etc.)</a:t>
            </a:r>
            <a:endParaRPr>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None/>
            </a:pPr>
            <a:r>
              <a:t/>
            </a:r>
            <a:endParaRPr>
              <a:solidFill>
                <a:schemeClr val="dk1"/>
              </a:solidFill>
              <a:latin typeface="Nunito Light"/>
              <a:ea typeface="Nunito Light"/>
              <a:cs typeface="Nunito Light"/>
              <a:sym typeface="Nunito Light"/>
            </a:endParaRPr>
          </a:p>
          <a:p>
            <a:pPr indent="-301625" lvl="0" marL="457200" marR="0" rtl="0" algn="l">
              <a:lnSpc>
                <a:spcPct val="115000"/>
              </a:lnSpc>
              <a:spcBef>
                <a:spcPts val="0"/>
              </a:spcBef>
              <a:spcAft>
                <a:spcPts val="0"/>
              </a:spcAft>
              <a:buClr>
                <a:schemeClr val="dk1"/>
              </a:buClr>
              <a:buSzPts val="1150"/>
              <a:buFont typeface="Nunito Light"/>
              <a:buChar char="-"/>
            </a:pPr>
            <a:r>
              <a:rPr lang="en" sz="1150">
                <a:solidFill>
                  <a:schemeClr val="dk1"/>
                </a:solidFill>
                <a:latin typeface="Nunito Light"/>
                <a:ea typeface="Nunito Light"/>
                <a:cs typeface="Nunito Light"/>
                <a:sym typeface="Nunito Light"/>
              </a:rPr>
              <a:t>Key backgrounds/scenes/arenas</a:t>
            </a:r>
            <a:endParaRPr>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None/>
            </a:pPr>
            <a:r>
              <a:t/>
            </a:r>
            <a:endParaRPr>
              <a:solidFill>
                <a:schemeClr val="dk1"/>
              </a:solidFill>
              <a:latin typeface="Nunito Light"/>
              <a:ea typeface="Nunito Light"/>
              <a:cs typeface="Nunito Light"/>
              <a:sym typeface="Nunito Light"/>
            </a:endParaRPr>
          </a:p>
          <a:p>
            <a:pPr indent="-301625" lvl="0" marL="457200" marR="0" rtl="0" algn="l">
              <a:lnSpc>
                <a:spcPct val="115000"/>
              </a:lnSpc>
              <a:spcBef>
                <a:spcPts val="0"/>
              </a:spcBef>
              <a:spcAft>
                <a:spcPts val="0"/>
              </a:spcAft>
              <a:buClr>
                <a:schemeClr val="dk1"/>
              </a:buClr>
              <a:buSzPts val="1150"/>
              <a:buFont typeface="Nunito Light"/>
              <a:buChar char="-"/>
            </a:pPr>
            <a:r>
              <a:rPr lang="en" sz="1150">
                <a:solidFill>
                  <a:schemeClr val="dk1"/>
                </a:solidFill>
                <a:latin typeface="Nunito Light"/>
                <a:ea typeface="Nunito Light"/>
                <a:cs typeface="Nunito Light"/>
                <a:sym typeface="Nunito Light"/>
              </a:rPr>
              <a:t>Look and feel (settings, lights and shadows, mood boards, color schemes, etc.)</a:t>
            </a:r>
            <a:endParaRPr>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None/>
            </a:pPr>
            <a:r>
              <a:t/>
            </a:r>
            <a:endParaRPr sz="1150">
              <a:solidFill>
                <a:schemeClr val="dk1"/>
              </a:solidFill>
              <a:latin typeface="Nunito Light"/>
              <a:ea typeface="Nunito Light"/>
              <a:cs typeface="Nunito Light"/>
              <a:sym typeface="Nunito Light"/>
            </a:endParaRPr>
          </a:p>
          <a:p>
            <a:pPr indent="0" lvl="0" marL="0" rtl="0" algn="l">
              <a:spcBef>
                <a:spcPts val="0"/>
              </a:spcBef>
              <a:spcAft>
                <a:spcPts val="0"/>
              </a:spcAft>
              <a:buNone/>
            </a:pPr>
            <a:r>
              <a:t/>
            </a:r>
            <a:endParaRPr>
              <a:latin typeface="Nunito Light"/>
              <a:ea typeface="Nunito Light"/>
              <a:cs typeface="Nunito Light"/>
              <a:sym typeface="Nunito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3f048d97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3f048d97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1150">
                <a:solidFill>
                  <a:schemeClr val="dk1"/>
                </a:solidFill>
                <a:latin typeface="Nunito"/>
                <a:ea typeface="Nunito"/>
                <a:cs typeface="Nunito"/>
                <a:sym typeface="Nunito"/>
              </a:rPr>
              <a:t>Fabrizio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f048d97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f048d97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1150">
                <a:solidFill>
                  <a:schemeClr val="dk1"/>
                </a:solidFill>
                <a:latin typeface="Nunito"/>
                <a:ea typeface="Nunito"/>
                <a:cs typeface="Nunito"/>
                <a:sym typeface="Nunito"/>
              </a:rPr>
              <a:t>Fabrizio</a:t>
            </a:r>
            <a:endParaRPr>
              <a:solidFill>
                <a:srgbClr val="262626"/>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5bb4cc95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5bb4cc95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1150">
                <a:solidFill>
                  <a:schemeClr val="dk1"/>
                </a:solidFill>
                <a:latin typeface="Nunito"/>
                <a:ea typeface="Nunito"/>
                <a:cs typeface="Nunito"/>
                <a:sym typeface="Nunito"/>
              </a:rPr>
              <a:t>Fabrizio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596f9c9a6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596f9c9a6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1150">
                <a:solidFill>
                  <a:schemeClr val="dk1"/>
                </a:solidFill>
                <a:latin typeface="Nunito"/>
                <a:ea typeface="Nunito"/>
                <a:cs typeface="Nunito"/>
                <a:sym typeface="Nunito"/>
              </a:rPr>
              <a:t>Mike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f24683015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f24683015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5bb4cc9586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5bb4cc9586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bb4cc958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5bb4cc958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Emma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3f02ecc8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3f02ecc8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unito"/>
                <a:ea typeface="Nunito"/>
                <a:cs typeface="Nunito"/>
                <a:sym typeface="Nunito"/>
              </a:rPr>
              <a:t>Emma</a:t>
            </a:r>
            <a:endParaRPr b="1" sz="1200">
              <a:solidFill>
                <a:schemeClr val="dk1"/>
              </a:solidFill>
              <a:latin typeface="Nunito"/>
              <a:ea typeface="Nunito"/>
              <a:cs typeface="Nunito"/>
              <a:sym typeface="Nunito"/>
            </a:endParaRPr>
          </a:p>
          <a:p>
            <a:pPr indent="0" lvl="0" marL="0" rtl="0" algn="l">
              <a:spcBef>
                <a:spcPts val="0"/>
              </a:spcBef>
              <a:spcAft>
                <a:spcPts val="0"/>
              </a:spcAft>
              <a:buNone/>
            </a:pPr>
            <a:r>
              <a:t/>
            </a:r>
            <a:endParaRPr b="1" sz="1200">
              <a:solidFill>
                <a:schemeClr val="dk1"/>
              </a:solidFill>
              <a:latin typeface="Nunito"/>
              <a:ea typeface="Nunito"/>
              <a:cs typeface="Nunito"/>
              <a:sym typeface="Nunito"/>
            </a:endParaRPr>
          </a:p>
          <a:p>
            <a:pPr indent="0" lvl="0" marL="0" rtl="0" algn="l">
              <a:spcBef>
                <a:spcPts val="0"/>
              </a:spcBef>
              <a:spcAft>
                <a:spcPts val="0"/>
              </a:spcAft>
              <a:buNone/>
            </a:pPr>
            <a:r>
              <a:t/>
            </a:r>
            <a:endParaRPr b="1" sz="1200">
              <a:solidFill>
                <a:schemeClr val="dk1"/>
              </a:solidFill>
              <a:latin typeface="Nunito"/>
              <a:ea typeface="Nunito"/>
              <a:cs typeface="Nunito"/>
              <a:sym typeface="Nunito"/>
            </a:endParaRPr>
          </a:p>
          <a:p>
            <a:pPr indent="0" lvl="0" marL="0" rtl="0" algn="l">
              <a:spcBef>
                <a:spcPts val="0"/>
              </a:spcBef>
              <a:spcAft>
                <a:spcPts val="0"/>
              </a:spcAft>
              <a:buNone/>
            </a:pPr>
            <a:r>
              <a:rPr b="1" lang="en" sz="1200">
                <a:solidFill>
                  <a:schemeClr val="dk1"/>
                </a:solidFill>
                <a:latin typeface="Nunito"/>
                <a:ea typeface="Nunito"/>
                <a:cs typeface="Nunito"/>
                <a:sym typeface="Nunito"/>
              </a:rPr>
              <a:t>High Concept:</a:t>
            </a:r>
            <a:endParaRPr b="1" sz="1200">
              <a:solidFill>
                <a:schemeClr val="dk1"/>
              </a:solidFill>
              <a:latin typeface="Nunito"/>
              <a:ea typeface="Nunito"/>
              <a:cs typeface="Nunito"/>
              <a:sym typeface="Nunito"/>
            </a:endParaRPr>
          </a:p>
          <a:p>
            <a:pPr indent="0" lvl="0" marL="0" rtl="0" algn="l">
              <a:spcBef>
                <a:spcPts val="0"/>
              </a:spcBef>
              <a:spcAft>
                <a:spcPts val="0"/>
              </a:spcAft>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Title (the title should give an inclination what is to be expected)</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Unique selling points (two to three elements which is unique for your game)</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Genre (this is no exact science, but check here)</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Target audience (describe your player in terms of behaviors, tastes, interests)</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Game feel (what do you want your players to feel or experience?)</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Narrative (if you have a narrative, tell it as short as you can)</a:t>
            </a:r>
            <a:endParaRPr sz="1200">
              <a:solidFill>
                <a:schemeClr val="dk1"/>
              </a:solidFill>
              <a:latin typeface="Nunito Light"/>
              <a:ea typeface="Nunito Light"/>
              <a:cs typeface="Nunito Light"/>
              <a:sym typeface="Nunito Light"/>
            </a:endParaRPr>
          </a:p>
          <a:p>
            <a:pPr indent="0" lvl="0" marL="0" rtl="0" algn="l">
              <a:spcBef>
                <a:spcPts val="0"/>
              </a:spcBef>
              <a:spcAft>
                <a:spcPts val="0"/>
              </a:spcAft>
              <a:buNone/>
            </a:pPr>
            <a:r>
              <a:t/>
            </a:r>
            <a:endParaRPr sz="1200">
              <a:solidFill>
                <a:schemeClr val="dk1"/>
              </a:solidFill>
              <a:latin typeface="Nunito Light"/>
              <a:ea typeface="Nunito Light"/>
              <a:cs typeface="Nunito Light"/>
              <a:sym typeface="Nunito Light"/>
            </a:endParaRPr>
          </a:p>
          <a:p>
            <a:pPr indent="0" lvl="0" marL="0" rtl="0" algn="l">
              <a:spcBef>
                <a:spcPts val="0"/>
              </a:spcBef>
              <a:spcAft>
                <a:spcPts val="0"/>
              </a:spcAft>
              <a:buNone/>
            </a:pPr>
            <a:r>
              <a:t/>
            </a:r>
            <a:endParaRPr sz="1200">
              <a:solidFill>
                <a:schemeClr val="dk1"/>
              </a:solidFill>
              <a:latin typeface="Nunito Light"/>
              <a:ea typeface="Nunito Light"/>
              <a:cs typeface="Nunito Light"/>
              <a:sym typeface="Nunito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596f9c9a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596f9c9a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Frederik</a:t>
            </a:r>
            <a:endParaRPr b="1">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b="1">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
                <a:solidFill>
                  <a:schemeClr val="dk1"/>
                </a:solidFill>
                <a:latin typeface="Nunito"/>
                <a:ea typeface="Nunito"/>
                <a:cs typeface="Nunito"/>
                <a:sym typeface="Nunito"/>
              </a:rPr>
              <a:t>Core Game Loop:</a:t>
            </a:r>
            <a:endParaRPr b="1">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Light"/>
              <a:buChar char="-"/>
            </a:pPr>
            <a:r>
              <a:rPr lang="en">
                <a:solidFill>
                  <a:schemeClr val="dk1"/>
                </a:solidFill>
                <a:latin typeface="Nunito Light"/>
                <a:ea typeface="Nunito Light"/>
                <a:cs typeface="Nunito Light"/>
                <a:sym typeface="Nunito Light"/>
              </a:rPr>
              <a:t>You start the level.</a:t>
            </a:r>
            <a:endParaRPr>
              <a:solidFill>
                <a:schemeClr val="dk1"/>
              </a:solidFill>
              <a:latin typeface="Nunito Light"/>
              <a:ea typeface="Nunito Light"/>
              <a:cs typeface="Nunito Light"/>
              <a:sym typeface="Nunito Light"/>
            </a:endParaRPr>
          </a:p>
          <a:p>
            <a:pPr indent="-298450" lvl="0" marL="457200" rtl="0" algn="l">
              <a:lnSpc>
                <a:spcPct val="115000"/>
              </a:lnSpc>
              <a:spcBef>
                <a:spcPts val="0"/>
              </a:spcBef>
              <a:spcAft>
                <a:spcPts val="0"/>
              </a:spcAft>
              <a:buClr>
                <a:schemeClr val="dk1"/>
              </a:buClr>
              <a:buSzPts val="1100"/>
              <a:buFont typeface="Nunito Light"/>
              <a:buChar char="-"/>
            </a:pPr>
            <a:r>
              <a:rPr lang="en">
                <a:solidFill>
                  <a:schemeClr val="dk1"/>
                </a:solidFill>
                <a:latin typeface="Nunito Light"/>
                <a:ea typeface="Nunito Light"/>
                <a:cs typeface="Nunito Light"/>
                <a:sym typeface="Nunito Light"/>
              </a:rPr>
              <a:t>A box arrives with list of items needed to be put in it.</a:t>
            </a:r>
            <a:endParaRPr>
              <a:solidFill>
                <a:schemeClr val="dk1"/>
              </a:solidFill>
              <a:latin typeface="Nunito Light"/>
              <a:ea typeface="Nunito Light"/>
              <a:cs typeface="Nunito Light"/>
              <a:sym typeface="Nunito Light"/>
            </a:endParaRPr>
          </a:p>
          <a:p>
            <a:pPr indent="-298450" lvl="0" marL="457200" rtl="0" algn="l">
              <a:lnSpc>
                <a:spcPct val="115000"/>
              </a:lnSpc>
              <a:spcBef>
                <a:spcPts val="0"/>
              </a:spcBef>
              <a:spcAft>
                <a:spcPts val="0"/>
              </a:spcAft>
              <a:buClr>
                <a:schemeClr val="dk1"/>
              </a:buClr>
              <a:buSzPts val="1100"/>
              <a:buFont typeface="Nunito Light"/>
              <a:buChar char="-"/>
            </a:pPr>
            <a:r>
              <a:rPr lang="en">
                <a:solidFill>
                  <a:schemeClr val="dk1"/>
                </a:solidFill>
                <a:latin typeface="Nunito Light"/>
                <a:ea typeface="Nunito Light"/>
                <a:cs typeface="Nunito Light"/>
                <a:sym typeface="Nunito Light"/>
              </a:rPr>
              <a:t>You grab items from the list on the shelves in the warehouse.</a:t>
            </a:r>
            <a:endParaRPr>
              <a:solidFill>
                <a:schemeClr val="dk1"/>
              </a:solidFill>
              <a:latin typeface="Nunito Light"/>
              <a:ea typeface="Nunito Light"/>
              <a:cs typeface="Nunito Light"/>
              <a:sym typeface="Nunito Light"/>
            </a:endParaRPr>
          </a:p>
          <a:p>
            <a:pPr indent="-298450" lvl="0" marL="457200" rtl="0" algn="l">
              <a:lnSpc>
                <a:spcPct val="115000"/>
              </a:lnSpc>
              <a:spcBef>
                <a:spcPts val="0"/>
              </a:spcBef>
              <a:spcAft>
                <a:spcPts val="0"/>
              </a:spcAft>
              <a:buClr>
                <a:schemeClr val="dk1"/>
              </a:buClr>
              <a:buSzPts val="1100"/>
              <a:buFont typeface="Nunito Light"/>
              <a:buChar char="-"/>
            </a:pPr>
            <a:r>
              <a:rPr lang="en">
                <a:solidFill>
                  <a:schemeClr val="dk1"/>
                </a:solidFill>
                <a:latin typeface="Nunito Light"/>
                <a:ea typeface="Nunito Light"/>
                <a:cs typeface="Nunito Light"/>
                <a:sym typeface="Nunito Light"/>
              </a:rPr>
              <a:t>You drop items into the box.</a:t>
            </a:r>
            <a:endParaRPr>
              <a:solidFill>
                <a:schemeClr val="dk1"/>
              </a:solidFill>
              <a:latin typeface="Nunito Light"/>
              <a:ea typeface="Nunito Light"/>
              <a:cs typeface="Nunito Light"/>
              <a:sym typeface="Nunito Light"/>
            </a:endParaRPr>
          </a:p>
          <a:p>
            <a:pPr indent="-298450" lvl="0" marL="457200" rtl="0" algn="l">
              <a:lnSpc>
                <a:spcPct val="115000"/>
              </a:lnSpc>
              <a:spcBef>
                <a:spcPts val="0"/>
              </a:spcBef>
              <a:spcAft>
                <a:spcPts val="0"/>
              </a:spcAft>
              <a:buClr>
                <a:schemeClr val="dk1"/>
              </a:buClr>
              <a:buSzPts val="1100"/>
              <a:buFont typeface="Nunito Light"/>
              <a:buChar char="-"/>
            </a:pPr>
            <a:r>
              <a:rPr lang="en">
                <a:solidFill>
                  <a:schemeClr val="dk1"/>
                </a:solidFill>
                <a:latin typeface="Nunito Light"/>
                <a:ea typeface="Nunito Light"/>
                <a:cs typeface="Nunito Light"/>
                <a:sym typeface="Nunito Light"/>
              </a:rPr>
              <a:t>When box is full of listed items, you push the button to send the box away</a:t>
            </a:r>
            <a:endParaRPr i="1" sz="1200">
              <a:solidFill>
                <a:schemeClr val="dk1"/>
              </a:solidFill>
              <a:latin typeface="Nunito Light"/>
              <a:ea typeface="Nunito Light"/>
              <a:cs typeface="Nunito Light"/>
              <a:sym typeface="Nuni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Items on the shelf are randomly spawned from our pool of items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3f02ecc8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3f02ecc8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Frederik</a:t>
            </a:r>
            <a:endParaRPr b="1"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Game Design:</a:t>
            </a:r>
            <a:endParaRPr b="1"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solidFill>
                <a:schemeClr val="dk1"/>
              </a:solidFill>
              <a:latin typeface="Roboto Light"/>
              <a:ea typeface="Roboto Light"/>
              <a:cs typeface="Roboto Light"/>
              <a:sym typeface="Roboto Light"/>
            </a:endParaRPr>
          </a:p>
          <a:p>
            <a:pPr indent="-304800" lvl="0" marL="457200" marR="0" rtl="0" algn="l">
              <a:lnSpc>
                <a:spcPct val="115000"/>
              </a:lnSpc>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Core game features (controls, cameras, mechanics, etc.)</a:t>
            </a:r>
            <a:endParaRPr sz="1200">
              <a:solidFill>
                <a:schemeClr val="dk1"/>
              </a:solidFill>
              <a:latin typeface="Roboto Light"/>
              <a:ea typeface="Roboto Light"/>
              <a:cs typeface="Roboto Light"/>
              <a:sym typeface="Roboto Light"/>
            </a:endParaRPr>
          </a:p>
          <a:p>
            <a:pPr indent="-304800" lvl="0" marL="457200" marR="0" rtl="0" algn="l">
              <a:lnSpc>
                <a:spcPct val="115000"/>
              </a:lnSpc>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Game flow (level design, progression, rewards, menus, etc.)</a:t>
            </a:r>
            <a:endParaRPr sz="1200">
              <a:solidFill>
                <a:schemeClr val="dk1"/>
              </a:solidFill>
              <a:latin typeface="Roboto Light"/>
              <a:ea typeface="Roboto Light"/>
              <a:cs typeface="Roboto Light"/>
              <a:sym typeface="Roboto Light"/>
            </a:endParaRPr>
          </a:p>
          <a:p>
            <a:pPr indent="-304800" lvl="0" marL="457200" marR="0" rtl="0" algn="l">
              <a:lnSpc>
                <a:spcPct val="115000"/>
              </a:lnSpc>
              <a:spcBef>
                <a:spcPts val="0"/>
              </a:spcBef>
              <a:spcAft>
                <a:spcPts val="0"/>
              </a:spcAft>
              <a:buClr>
                <a:schemeClr val="dk1"/>
              </a:buClr>
              <a:buSzPts val="1200"/>
              <a:buFont typeface="Roboto Light"/>
              <a:buChar char="-"/>
            </a:pPr>
            <a:r>
              <a:rPr lang="en" sz="1200">
                <a:solidFill>
                  <a:schemeClr val="dk1"/>
                </a:solidFill>
                <a:latin typeface="Roboto Light"/>
                <a:ea typeface="Roboto Light"/>
                <a:cs typeface="Roboto Light"/>
                <a:sym typeface="Roboto Light"/>
              </a:rPr>
              <a:t>Feedback systems (user interface, use of audio and music, animations, graphical effects, etc.)</a:t>
            </a:r>
            <a:endParaRPr sz="1200">
              <a:solidFill>
                <a:schemeClr val="dk1"/>
              </a:solidFill>
              <a:latin typeface="Roboto Light"/>
              <a:ea typeface="Roboto Light"/>
              <a:cs typeface="Roboto Light"/>
              <a:sym typeface="Roboto Light"/>
            </a:endParaRPr>
          </a:p>
          <a:p>
            <a:pPr indent="0" lvl="0" marL="0" marR="0" rtl="0" algn="l">
              <a:lnSpc>
                <a:spcPct val="115000"/>
              </a:lnSpc>
              <a:spcBef>
                <a:spcPts val="0"/>
              </a:spcBef>
              <a:spcAft>
                <a:spcPts val="0"/>
              </a:spcAft>
              <a:buNone/>
            </a:pPr>
            <a:r>
              <a:t/>
            </a:r>
            <a:endParaRPr sz="1200">
              <a:solidFill>
                <a:schemeClr val="dk1"/>
              </a:solidFill>
              <a:latin typeface="Roboto Light"/>
              <a:ea typeface="Roboto Light"/>
              <a:cs typeface="Roboto Light"/>
              <a:sym typeface="Roboto Light"/>
            </a:endParaRPr>
          </a:p>
          <a:p>
            <a:pPr indent="0" lvl="0" marL="0" marR="914400" rtl="0" algn="l">
              <a:lnSpc>
                <a:spcPct val="115000"/>
              </a:lnSpc>
              <a:spcBef>
                <a:spcPts val="0"/>
              </a:spcBef>
              <a:spcAft>
                <a:spcPts val="0"/>
              </a:spcAft>
              <a:buClr>
                <a:schemeClr val="dk1"/>
              </a:buClr>
              <a:buSzPts val="1100"/>
              <a:buFont typeface="Arial"/>
              <a:buNone/>
            </a:pPr>
            <a:r>
              <a:t/>
            </a:r>
            <a:endParaRPr i="1" sz="800">
              <a:solidFill>
                <a:schemeClr val="dk1"/>
              </a:solidFill>
              <a:latin typeface="Nunito Light"/>
              <a:ea typeface="Nunito Light"/>
              <a:cs typeface="Nunito Light"/>
              <a:sym typeface="Nunito Light"/>
            </a:endParaRPr>
          </a:p>
          <a:p>
            <a:pPr indent="0" lvl="0" marL="0" marR="914400" rtl="0" algn="l">
              <a:lnSpc>
                <a:spcPct val="115000"/>
              </a:lnSpc>
              <a:spcBef>
                <a:spcPts val="0"/>
              </a:spcBef>
              <a:spcAft>
                <a:spcPts val="0"/>
              </a:spcAft>
              <a:buClr>
                <a:schemeClr val="dk1"/>
              </a:buClr>
              <a:buSzPts val="1100"/>
              <a:buFont typeface="Arial"/>
              <a:buNone/>
            </a:pPr>
            <a:r>
              <a:t/>
            </a:r>
            <a:endParaRPr i="1" sz="800">
              <a:solidFill>
                <a:schemeClr val="dk1"/>
              </a:solidFill>
              <a:latin typeface="Nunito Light"/>
              <a:ea typeface="Nunito Light"/>
              <a:cs typeface="Nunito Light"/>
              <a:sym typeface="Nunito Light"/>
            </a:endParaRPr>
          </a:p>
          <a:p>
            <a:pPr indent="0" lvl="0" marL="0" marR="914400" rtl="0" algn="l">
              <a:lnSpc>
                <a:spcPct val="115000"/>
              </a:lnSpc>
              <a:spcBef>
                <a:spcPts val="0"/>
              </a:spcBef>
              <a:spcAft>
                <a:spcPts val="0"/>
              </a:spcAft>
              <a:buClr>
                <a:schemeClr val="dk1"/>
              </a:buClr>
              <a:buSzPts val="1100"/>
              <a:buFont typeface="Arial"/>
              <a:buNone/>
            </a:pPr>
            <a:r>
              <a:t/>
            </a:r>
            <a:endParaRPr i="1" sz="800">
              <a:solidFill>
                <a:schemeClr val="dk1"/>
              </a:solidFill>
              <a:latin typeface="Nunito Light"/>
              <a:ea typeface="Nunito Light"/>
              <a:cs typeface="Nunito Light"/>
              <a:sym typeface="Nunito Light"/>
            </a:endParaRPr>
          </a:p>
          <a:p>
            <a:pPr indent="0" lvl="0" marL="0" marR="914400" rtl="0" algn="l">
              <a:lnSpc>
                <a:spcPct val="115000"/>
              </a:lnSpc>
              <a:spcBef>
                <a:spcPts val="0"/>
              </a:spcBef>
              <a:spcAft>
                <a:spcPts val="0"/>
              </a:spcAft>
              <a:buClr>
                <a:schemeClr val="dk1"/>
              </a:buClr>
              <a:buSzPts val="1100"/>
              <a:buFont typeface="Arial"/>
              <a:buNone/>
            </a:pPr>
            <a:r>
              <a:t/>
            </a:r>
            <a:endParaRPr i="1" sz="800">
              <a:solidFill>
                <a:schemeClr val="dk1"/>
              </a:solidFill>
              <a:latin typeface="Nunito Light"/>
              <a:ea typeface="Nunito Light"/>
              <a:cs typeface="Nunito Light"/>
              <a:sym typeface="Nunito Light"/>
            </a:endParaRPr>
          </a:p>
          <a:p>
            <a:pPr indent="0" lvl="0" marL="0" marR="914400" rtl="0" algn="l">
              <a:lnSpc>
                <a:spcPct val="115000"/>
              </a:lnSpc>
              <a:spcBef>
                <a:spcPts val="0"/>
              </a:spcBef>
              <a:spcAft>
                <a:spcPts val="0"/>
              </a:spcAft>
              <a:buClr>
                <a:schemeClr val="dk1"/>
              </a:buClr>
              <a:buSzPts val="1100"/>
              <a:buFont typeface="Arial"/>
              <a:buNone/>
            </a:pPr>
            <a:r>
              <a:t/>
            </a:r>
            <a:endParaRPr i="1" sz="800">
              <a:solidFill>
                <a:schemeClr val="dk1"/>
              </a:solidFill>
              <a:latin typeface="Nunito Light"/>
              <a:ea typeface="Nunito Light"/>
              <a:cs typeface="Nunito Light"/>
              <a:sym typeface="Nunito Light"/>
            </a:endParaRPr>
          </a:p>
          <a:p>
            <a:pPr indent="0" lvl="0" marL="0" marR="914400" rtl="0" algn="l">
              <a:lnSpc>
                <a:spcPct val="115000"/>
              </a:lnSpc>
              <a:spcBef>
                <a:spcPts val="0"/>
              </a:spcBef>
              <a:spcAft>
                <a:spcPts val="0"/>
              </a:spcAft>
              <a:buClr>
                <a:schemeClr val="dk1"/>
              </a:buClr>
              <a:buSzPts val="1100"/>
              <a:buFont typeface="Arial"/>
              <a:buNone/>
            </a:pPr>
            <a:r>
              <a:t/>
            </a:r>
            <a:endParaRPr i="1" sz="800">
              <a:solidFill>
                <a:schemeClr val="dk1"/>
              </a:solidFill>
              <a:latin typeface="Nunito Light"/>
              <a:ea typeface="Nunito Light"/>
              <a:cs typeface="Nunito Light"/>
              <a:sym typeface="Nunito Light"/>
            </a:endParaRPr>
          </a:p>
          <a:p>
            <a:pPr indent="0" lvl="0" marL="0" marR="914400" rtl="0" algn="l">
              <a:lnSpc>
                <a:spcPct val="115000"/>
              </a:lnSpc>
              <a:spcBef>
                <a:spcPts val="0"/>
              </a:spcBef>
              <a:spcAft>
                <a:spcPts val="0"/>
              </a:spcAft>
              <a:buClr>
                <a:schemeClr val="dk1"/>
              </a:buClr>
              <a:buSzPts val="1100"/>
              <a:buFont typeface="Arial"/>
              <a:buNone/>
            </a:pPr>
            <a:r>
              <a:rPr i="1" lang="en" sz="800">
                <a:solidFill>
                  <a:schemeClr val="dk1"/>
                </a:solidFill>
                <a:latin typeface="Nunito Light"/>
                <a:ea typeface="Nunito Light"/>
                <a:cs typeface="Nunito Light"/>
                <a:sym typeface="Nunito Light"/>
              </a:rPr>
              <a:t>(Kim)</a:t>
            </a:r>
            <a:endParaRPr i="1" sz="800">
              <a:solidFill>
                <a:schemeClr val="dk1"/>
              </a:solidFill>
              <a:latin typeface="Nunito Light"/>
              <a:ea typeface="Nunito Light"/>
              <a:cs typeface="Nunito Light"/>
              <a:sym typeface="Nunito Light"/>
            </a:endParaRPr>
          </a:p>
          <a:p>
            <a:pPr indent="0" lvl="0" marL="0" marR="914400" rtl="0" algn="l">
              <a:lnSpc>
                <a:spcPct val="115000"/>
              </a:lnSpc>
              <a:spcBef>
                <a:spcPts val="0"/>
              </a:spcBef>
              <a:spcAft>
                <a:spcPts val="0"/>
              </a:spcAft>
              <a:buClr>
                <a:schemeClr val="dk1"/>
              </a:buClr>
              <a:buSzPts val="1100"/>
              <a:buFont typeface="Arial"/>
              <a:buNone/>
            </a:pPr>
            <a:r>
              <a:t/>
            </a:r>
            <a:endParaRPr i="1" sz="800">
              <a:solidFill>
                <a:schemeClr val="dk1"/>
              </a:solidFill>
              <a:latin typeface="Nunito Light"/>
              <a:ea typeface="Nunito Light"/>
              <a:cs typeface="Nunito Light"/>
              <a:sym typeface="Nunito Light"/>
            </a:endParaRPr>
          </a:p>
          <a:p>
            <a:pPr indent="0" lvl="0" marL="0" marR="914400" rtl="0" algn="l">
              <a:lnSpc>
                <a:spcPct val="115000"/>
              </a:lnSpc>
              <a:spcBef>
                <a:spcPts val="0"/>
              </a:spcBef>
              <a:spcAft>
                <a:spcPts val="0"/>
              </a:spcAft>
              <a:buClr>
                <a:schemeClr val="dk1"/>
              </a:buClr>
              <a:buSzPts val="1100"/>
              <a:buFont typeface="Arial"/>
              <a:buNone/>
            </a:pPr>
            <a:r>
              <a:rPr i="1" lang="en" sz="800">
                <a:solidFill>
                  <a:schemeClr val="dk1"/>
                </a:solidFill>
                <a:latin typeface="Nunito Light"/>
                <a:ea typeface="Nunito Light"/>
                <a:cs typeface="Nunito Light"/>
                <a:sym typeface="Nunito Light"/>
              </a:rPr>
              <a:t>Game Design</a:t>
            </a:r>
            <a:r>
              <a:rPr lang="en" sz="800">
                <a:solidFill>
                  <a:schemeClr val="dk1"/>
                </a:solidFill>
                <a:latin typeface="Nunito Light"/>
                <a:ea typeface="Nunito Light"/>
                <a:cs typeface="Nunito Light"/>
                <a:sym typeface="Nunito Light"/>
              </a:rPr>
              <a:t>: </a:t>
            </a:r>
            <a:endParaRPr sz="800">
              <a:solidFill>
                <a:schemeClr val="dk1"/>
              </a:solidFill>
              <a:latin typeface="Nunito Light"/>
              <a:ea typeface="Nunito Light"/>
              <a:cs typeface="Nunito Light"/>
              <a:sym typeface="Nunito Light"/>
            </a:endParaRPr>
          </a:p>
          <a:p>
            <a:pPr indent="-279400" lvl="0" marL="914400" rtl="0" algn="l">
              <a:lnSpc>
                <a:spcPct val="115000"/>
              </a:lnSpc>
              <a:spcBef>
                <a:spcPts val="0"/>
              </a:spcBef>
              <a:spcAft>
                <a:spcPts val="0"/>
              </a:spcAft>
              <a:buClr>
                <a:schemeClr val="dk1"/>
              </a:buClr>
              <a:buSzPts val="800"/>
              <a:buFont typeface="Nunito Light"/>
              <a:buChar char="-"/>
            </a:pPr>
            <a:r>
              <a:rPr lang="en" sz="800">
                <a:solidFill>
                  <a:schemeClr val="dk1"/>
                </a:solidFill>
                <a:latin typeface="Nunito Light"/>
                <a:ea typeface="Nunito Light"/>
                <a:cs typeface="Nunito Light"/>
                <a:sym typeface="Nunito Light"/>
              </a:rPr>
              <a:t>Wonky controls</a:t>
            </a:r>
            <a:endParaRPr sz="800">
              <a:solidFill>
                <a:schemeClr val="dk1"/>
              </a:solidFill>
              <a:latin typeface="Nunito Light"/>
              <a:ea typeface="Nunito Light"/>
              <a:cs typeface="Nunito Light"/>
              <a:sym typeface="Nunito Light"/>
            </a:endParaRPr>
          </a:p>
          <a:p>
            <a:pPr indent="-279400" lvl="0" marL="914400" rtl="0" algn="l">
              <a:lnSpc>
                <a:spcPct val="115000"/>
              </a:lnSpc>
              <a:spcBef>
                <a:spcPts val="0"/>
              </a:spcBef>
              <a:spcAft>
                <a:spcPts val="0"/>
              </a:spcAft>
              <a:buClr>
                <a:schemeClr val="dk1"/>
              </a:buClr>
              <a:buSzPts val="800"/>
              <a:buFont typeface="Nunito Light"/>
              <a:buChar char="-"/>
            </a:pPr>
            <a:r>
              <a:rPr lang="en" sz="800">
                <a:solidFill>
                  <a:schemeClr val="dk1"/>
                </a:solidFill>
                <a:latin typeface="Nunito Light"/>
                <a:ea typeface="Nunito Light"/>
                <a:cs typeface="Nunito Light"/>
                <a:sym typeface="Nunito Light"/>
              </a:rPr>
              <a:t>Fixed camera location</a:t>
            </a:r>
            <a:endParaRPr sz="800">
              <a:solidFill>
                <a:schemeClr val="dk1"/>
              </a:solidFill>
              <a:latin typeface="Nunito Light"/>
              <a:ea typeface="Nunito Light"/>
              <a:cs typeface="Nunito Light"/>
              <a:sym typeface="Nunito Light"/>
            </a:endParaRPr>
          </a:p>
          <a:p>
            <a:pPr indent="-279400" lvl="0" marL="914400" rtl="0" algn="l">
              <a:lnSpc>
                <a:spcPct val="115000"/>
              </a:lnSpc>
              <a:spcBef>
                <a:spcPts val="0"/>
              </a:spcBef>
              <a:spcAft>
                <a:spcPts val="0"/>
              </a:spcAft>
              <a:buClr>
                <a:schemeClr val="dk1"/>
              </a:buClr>
              <a:buSzPts val="800"/>
              <a:buFont typeface="Nunito Light"/>
              <a:buChar char="-"/>
            </a:pPr>
            <a:r>
              <a:rPr lang="en" sz="800">
                <a:solidFill>
                  <a:schemeClr val="dk1"/>
                </a:solidFill>
                <a:latin typeface="Nunito Light"/>
                <a:ea typeface="Nunito Light"/>
                <a:cs typeface="Nunito Light"/>
                <a:sym typeface="Nunito Light"/>
              </a:rPr>
              <a:t>Interactions with items on shelves that need to be collected</a:t>
            </a:r>
            <a:endParaRPr sz="800">
              <a:solidFill>
                <a:schemeClr val="dk1"/>
              </a:solidFill>
              <a:latin typeface="Nunito Light"/>
              <a:ea typeface="Nunito Light"/>
              <a:cs typeface="Nunito Light"/>
              <a:sym typeface="Nunito Light"/>
            </a:endParaRPr>
          </a:p>
          <a:p>
            <a:pPr indent="-279400" lvl="0" marL="914400" rtl="0" algn="l">
              <a:lnSpc>
                <a:spcPct val="115000"/>
              </a:lnSpc>
              <a:spcBef>
                <a:spcPts val="0"/>
              </a:spcBef>
              <a:spcAft>
                <a:spcPts val="0"/>
              </a:spcAft>
              <a:buClr>
                <a:schemeClr val="dk1"/>
              </a:buClr>
              <a:buSzPts val="800"/>
              <a:buFont typeface="Nunito Light"/>
              <a:buChar char="-"/>
            </a:pPr>
            <a:r>
              <a:rPr lang="en" sz="800">
                <a:solidFill>
                  <a:schemeClr val="dk1"/>
                </a:solidFill>
                <a:latin typeface="Nunito Light"/>
                <a:ea typeface="Nunito Light"/>
                <a:cs typeface="Nunito Light"/>
                <a:sym typeface="Nunito Light"/>
              </a:rPr>
              <a:t>Conveyor belts as an option for player to use</a:t>
            </a:r>
            <a:endParaRPr sz="800">
              <a:solidFill>
                <a:schemeClr val="dk1"/>
              </a:solidFill>
              <a:latin typeface="Nunito Light"/>
              <a:ea typeface="Nunito Light"/>
              <a:cs typeface="Nunito Light"/>
              <a:sym typeface="Nunito Light"/>
            </a:endParaRPr>
          </a:p>
          <a:p>
            <a:pPr indent="-228600" lvl="0" marL="685800" rtl="0" algn="l">
              <a:lnSpc>
                <a:spcPct val="115000"/>
              </a:lnSpc>
              <a:spcBef>
                <a:spcPts val="0"/>
              </a:spcBef>
              <a:spcAft>
                <a:spcPts val="0"/>
              </a:spcAft>
              <a:buClr>
                <a:schemeClr val="dk1"/>
              </a:buClr>
              <a:buSzPts val="1100"/>
              <a:buFont typeface="Arial"/>
              <a:buNone/>
            </a:pPr>
            <a:r>
              <a:rPr lang="en" sz="800">
                <a:solidFill>
                  <a:schemeClr val="dk1"/>
                </a:solidFill>
                <a:latin typeface="Nunito Light"/>
                <a:ea typeface="Nunito Light"/>
                <a:cs typeface="Nunito Light"/>
                <a:sym typeface="Nunito Light"/>
              </a:rPr>
              <a:t>	</a:t>
            </a:r>
            <a:endParaRPr sz="8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Nunito Light"/>
                <a:ea typeface="Nunito Light"/>
                <a:cs typeface="Nunito Light"/>
                <a:sym typeface="Nunito Light"/>
              </a:rPr>
              <a:t>Game flow:</a:t>
            </a:r>
            <a:endParaRPr sz="800">
              <a:solidFill>
                <a:schemeClr val="dk1"/>
              </a:solidFill>
              <a:latin typeface="Nunito Light"/>
              <a:ea typeface="Nunito Light"/>
              <a:cs typeface="Nunito Light"/>
              <a:sym typeface="Nunito Light"/>
            </a:endParaRPr>
          </a:p>
          <a:p>
            <a:pPr indent="-279400" lvl="0" marL="914400" rtl="0" algn="l">
              <a:lnSpc>
                <a:spcPct val="115000"/>
              </a:lnSpc>
              <a:spcBef>
                <a:spcPts val="0"/>
              </a:spcBef>
              <a:spcAft>
                <a:spcPts val="0"/>
              </a:spcAft>
              <a:buClr>
                <a:schemeClr val="dk1"/>
              </a:buClr>
              <a:buSzPts val="800"/>
              <a:buFont typeface="Nunito Light"/>
              <a:buChar char="-"/>
            </a:pPr>
            <a:r>
              <a:rPr lang="en" sz="800">
                <a:solidFill>
                  <a:schemeClr val="dk1"/>
                </a:solidFill>
                <a:latin typeface="Nunito Light"/>
                <a:ea typeface="Nunito Light"/>
                <a:cs typeface="Nunito Light"/>
                <a:sym typeface="Nunito Light"/>
              </a:rPr>
              <a:t>The levels will physically have the same overall visual layout with the differing elements being which shelves will contain the collectable items, how many of the floor obstacles spawn and the overall time the player is given to complete all the collection tasks on the level</a:t>
            </a:r>
            <a:endParaRPr sz="800">
              <a:solidFill>
                <a:schemeClr val="dk1"/>
              </a:solidFill>
              <a:latin typeface="Nunito Light"/>
              <a:ea typeface="Nunito Light"/>
              <a:cs typeface="Nunito Light"/>
              <a:sym typeface="Nunito Light"/>
            </a:endParaRPr>
          </a:p>
          <a:p>
            <a:pPr indent="-279400" lvl="0" marL="914400" rtl="0" algn="l">
              <a:lnSpc>
                <a:spcPct val="115000"/>
              </a:lnSpc>
              <a:spcBef>
                <a:spcPts val="0"/>
              </a:spcBef>
              <a:spcAft>
                <a:spcPts val="0"/>
              </a:spcAft>
              <a:buClr>
                <a:schemeClr val="dk1"/>
              </a:buClr>
              <a:buSzPts val="800"/>
              <a:buFont typeface="Nunito Light"/>
              <a:buChar char="-"/>
            </a:pPr>
            <a:r>
              <a:rPr lang="en" sz="800">
                <a:solidFill>
                  <a:schemeClr val="dk1"/>
                </a:solidFill>
                <a:latin typeface="Nunito Light"/>
                <a:ea typeface="Nunito Light"/>
                <a:cs typeface="Nunito Light"/>
                <a:sym typeface="Nunito Light"/>
              </a:rPr>
              <a:t>The player progress from one level to the next when all box fillings on the given level have been completed within the allotted time. </a:t>
            </a:r>
            <a:endParaRPr sz="800">
              <a:solidFill>
                <a:schemeClr val="dk1"/>
              </a:solidFill>
              <a:latin typeface="Nunito Light"/>
              <a:ea typeface="Nunito Light"/>
              <a:cs typeface="Nunito Light"/>
              <a:sym typeface="Nunito Light"/>
            </a:endParaRPr>
          </a:p>
          <a:p>
            <a:pPr indent="0" lvl="0" marL="914400" rtl="0" algn="l">
              <a:lnSpc>
                <a:spcPct val="115000"/>
              </a:lnSpc>
              <a:spcBef>
                <a:spcPts val="0"/>
              </a:spcBef>
              <a:spcAft>
                <a:spcPts val="0"/>
              </a:spcAft>
              <a:buClr>
                <a:schemeClr val="dk1"/>
              </a:buClr>
              <a:buSzPts val="1100"/>
              <a:buFont typeface="Arial"/>
              <a:buNone/>
            </a:pPr>
            <a:r>
              <a:t/>
            </a:r>
            <a:endParaRPr sz="8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Nunito Light"/>
                <a:ea typeface="Nunito Light"/>
                <a:cs typeface="Nunito Light"/>
                <a:sym typeface="Nunito Light"/>
              </a:rPr>
              <a:t>Feedback systems:</a:t>
            </a:r>
            <a:endParaRPr sz="800">
              <a:solidFill>
                <a:schemeClr val="dk1"/>
              </a:solidFill>
              <a:latin typeface="Nunito Light"/>
              <a:ea typeface="Nunito Light"/>
              <a:cs typeface="Nunito Light"/>
              <a:sym typeface="Nunito Light"/>
            </a:endParaRPr>
          </a:p>
          <a:p>
            <a:pPr indent="-279400" lvl="0" marL="914400" rtl="0" algn="l">
              <a:lnSpc>
                <a:spcPct val="115000"/>
              </a:lnSpc>
              <a:spcBef>
                <a:spcPts val="0"/>
              </a:spcBef>
              <a:spcAft>
                <a:spcPts val="0"/>
              </a:spcAft>
              <a:buClr>
                <a:schemeClr val="dk1"/>
              </a:buClr>
              <a:buSzPts val="800"/>
              <a:buFont typeface="Nunito Light"/>
              <a:buChar char="-"/>
            </a:pPr>
            <a:r>
              <a:rPr lang="en" sz="800">
                <a:solidFill>
                  <a:schemeClr val="dk1"/>
                </a:solidFill>
                <a:latin typeface="Nunito Light"/>
                <a:ea typeface="Nunito Light"/>
                <a:cs typeface="Nunito Light"/>
                <a:sym typeface="Nunito Light"/>
              </a:rPr>
              <a:t>Any error done by the player will trigger an event in wise for the ingame warehouse boss to react with a voiceline</a:t>
            </a:r>
            <a:endParaRPr sz="800">
              <a:solidFill>
                <a:schemeClr val="dk1"/>
              </a:solidFill>
              <a:latin typeface="Nunito Light"/>
              <a:ea typeface="Nunito Light"/>
              <a:cs typeface="Nunito Light"/>
              <a:sym typeface="Nunito Light"/>
            </a:endParaRPr>
          </a:p>
          <a:p>
            <a:pPr indent="-279400" lvl="0" marL="914400" rtl="0" algn="l">
              <a:lnSpc>
                <a:spcPct val="115000"/>
              </a:lnSpc>
              <a:spcBef>
                <a:spcPts val="0"/>
              </a:spcBef>
              <a:spcAft>
                <a:spcPts val="0"/>
              </a:spcAft>
              <a:buClr>
                <a:schemeClr val="dk1"/>
              </a:buClr>
              <a:buSzPts val="800"/>
              <a:buFont typeface="Nunito Light"/>
              <a:buChar char="-"/>
            </a:pPr>
            <a:r>
              <a:rPr lang="en" sz="800">
                <a:solidFill>
                  <a:schemeClr val="dk1"/>
                </a:solidFill>
                <a:latin typeface="Nunito Light"/>
                <a:ea typeface="Nunito Light"/>
                <a:cs typeface="Nunito Light"/>
                <a:sym typeface="Nunito Light"/>
              </a:rPr>
              <a:t>Animation: When box is completed it visually gets moved along on the smaller conveyor belt and exits.</a:t>
            </a:r>
            <a:endParaRPr sz="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b5865cbd1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b5865cbd1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Roboto"/>
                <a:ea typeface="Roboto"/>
                <a:cs typeface="Roboto"/>
                <a:sym typeface="Roboto"/>
              </a:rPr>
              <a:t>Sutton</a:t>
            </a:r>
            <a:endParaRPr b="1"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b="1" lang="en" sz="1200">
                <a:solidFill>
                  <a:schemeClr val="dk1"/>
                </a:solidFill>
                <a:latin typeface="Roboto"/>
                <a:ea typeface="Roboto"/>
                <a:cs typeface="Roboto"/>
                <a:sym typeface="Roboto"/>
              </a:rPr>
              <a:t>If you choose the procedural generated game content challenge:</a:t>
            </a:r>
            <a:endParaRPr b="1"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b="1" sz="1200">
              <a:solidFill>
                <a:schemeClr val="dk1"/>
              </a:solidFill>
              <a:highlight>
                <a:srgbClr val="F2F2F2"/>
              </a:highlight>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The game must contain pivotal game elements that are generated on-the-fly.</a:t>
            </a:r>
            <a:endParaRPr sz="1200">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The game must include a PCG system (procedural content generation system)</a:t>
            </a:r>
            <a:endParaRPr sz="1200">
              <a:solidFill>
                <a:schemeClr val="dk1"/>
              </a:solidFill>
              <a:latin typeface="Nunito Light"/>
              <a:ea typeface="Nunito Light"/>
              <a:cs typeface="Nunito Light"/>
              <a:sym typeface="Nunito Light"/>
            </a:endParaRPr>
          </a:p>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latin typeface="Nunito Light"/>
                <a:ea typeface="Nunito Light"/>
                <a:cs typeface="Nunito Light"/>
                <a:sym typeface="Nunito Light"/>
              </a:rPr>
              <a:t>capable of generating, altering, and evaluating the experience of the game.</a:t>
            </a:r>
            <a:endParaRPr sz="1200">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In simple terms, the procedurally generated game content (which may be levels, items, </a:t>
            </a:r>
            <a:endParaRPr sz="1200">
              <a:solidFill>
                <a:schemeClr val="dk1"/>
              </a:solidFill>
              <a:latin typeface="Nunito Light"/>
              <a:ea typeface="Nunito Light"/>
              <a:cs typeface="Nunito Light"/>
              <a:sym typeface="Nunito Light"/>
            </a:endParaRPr>
          </a:p>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latin typeface="Nunito Light"/>
                <a:ea typeface="Nunito Light"/>
                <a:cs typeface="Nunito Light"/>
                <a:sym typeface="Nunito Light"/>
              </a:rPr>
              <a:t>characters, situations, dressing etc.) conveys variety, novelty, and endless amounts of fun and interest.</a:t>
            </a:r>
            <a:endParaRPr sz="1200">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You must analyze and describe what the level data is (geometry, textures,</a:t>
            </a:r>
            <a:endParaRPr sz="1200">
              <a:solidFill>
                <a:schemeClr val="dk1"/>
              </a:solidFill>
              <a:latin typeface="Nunito Light"/>
              <a:ea typeface="Nunito Light"/>
              <a:cs typeface="Nunito Light"/>
              <a:sym typeface="Nunito Light"/>
            </a:endParaRPr>
          </a:p>
          <a:p>
            <a:pPr indent="457200" lvl="0" marL="0" marR="0" rtl="0" algn="l">
              <a:lnSpc>
                <a:spcPct val="115000"/>
              </a:lnSpc>
              <a:spcBef>
                <a:spcPts val="0"/>
              </a:spcBef>
              <a:spcAft>
                <a:spcPts val="0"/>
              </a:spcAft>
              <a:buNone/>
            </a:pPr>
            <a:r>
              <a:rPr lang="en" sz="1200">
                <a:solidFill>
                  <a:schemeClr val="dk1"/>
                </a:solidFill>
                <a:latin typeface="Nunito Light"/>
                <a:ea typeface="Nunito Light"/>
                <a:cs typeface="Nunito Light"/>
                <a:sym typeface="Nunito Light"/>
              </a:rPr>
              <a:t>objects, levels, dynamics, atmospheric, effects, etc.) and how you will utilize it (compact, handcrafted, </a:t>
            </a:r>
            <a:endParaRPr sz="1200">
              <a:solidFill>
                <a:schemeClr val="dk1"/>
              </a:solidFill>
              <a:latin typeface="Nunito Light"/>
              <a:ea typeface="Nunito Light"/>
              <a:cs typeface="Nunito Light"/>
              <a:sym typeface="Nunito Light"/>
            </a:endParaRPr>
          </a:p>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latin typeface="Nunito Light"/>
                <a:ea typeface="Nunito Light"/>
                <a:cs typeface="Nunito Light"/>
                <a:sym typeface="Nunito Light"/>
              </a:rPr>
              <a:t>continuous, runtime, semi coherent, etc.).</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Choose algorithms (i.e. Prims algorithm/growing tree, etc.) and data structures based </a:t>
            </a:r>
            <a:endParaRPr sz="1200">
              <a:solidFill>
                <a:schemeClr val="dk1"/>
              </a:solidFill>
              <a:latin typeface="Nunito Light"/>
              <a:ea typeface="Nunito Light"/>
              <a:cs typeface="Nunito Light"/>
              <a:sym typeface="Nunito Light"/>
            </a:endParaRPr>
          </a:p>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latin typeface="Nunito Light"/>
                <a:ea typeface="Nunito Light"/>
                <a:cs typeface="Nunito Light"/>
                <a:sym typeface="Nunito Light"/>
              </a:rPr>
              <a:t>on your initial analysis and argue for your choice in the</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Technical Design Presentation enabling your team to create components for the PCG system.</a:t>
            </a:r>
            <a:endParaRPr sz="1200">
              <a:solidFill>
                <a:schemeClr val="dk1"/>
              </a:solidFill>
              <a:latin typeface="Nunito Light"/>
              <a:ea typeface="Nunito Light"/>
              <a:cs typeface="Nunito Light"/>
              <a:sym typeface="Nunito Light"/>
            </a:endParaRPr>
          </a:p>
          <a:p>
            <a:pPr indent="0" lvl="0" marL="0" rtl="0" algn="l">
              <a:spcBef>
                <a:spcPts val="0"/>
              </a:spcBef>
              <a:spcAft>
                <a:spcPts val="0"/>
              </a:spcAft>
              <a:buNone/>
            </a:pPr>
            <a:r>
              <a:t/>
            </a:r>
            <a:endParaRPr sz="1200">
              <a:latin typeface="Nunito Light"/>
              <a:ea typeface="Nunito Light"/>
              <a:cs typeface="Nunito Light"/>
              <a:sym typeface="Nunito 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f593231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f593231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200">
                <a:solidFill>
                  <a:schemeClr val="dk1"/>
                </a:solidFill>
                <a:latin typeface="Roboto"/>
                <a:ea typeface="Roboto"/>
                <a:cs typeface="Roboto"/>
                <a:sym typeface="Roboto"/>
              </a:rPr>
              <a:t>Sutton</a:t>
            </a:r>
            <a:endParaRPr b="1"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rPr b="1" lang="en" sz="1200">
                <a:solidFill>
                  <a:schemeClr val="dk1"/>
                </a:solidFill>
                <a:latin typeface="Roboto"/>
                <a:ea typeface="Roboto"/>
                <a:cs typeface="Roboto"/>
                <a:sym typeface="Roboto"/>
              </a:rPr>
              <a:t>If you choose the procedural generated game content challenge:</a:t>
            </a:r>
            <a:endParaRPr b="1"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b="1" sz="1200">
              <a:solidFill>
                <a:schemeClr val="dk1"/>
              </a:solidFill>
              <a:highlight>
                <a:srgbClr val="F2F2F2"/>
              </a:highlight>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The game must contain pivotal game elements that are generated on-the-fly.</a:t>
            </a:r>
            <a:endParaRPr sz="1200">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The game must include a PCG system (procedural content generation system)</a:t>
            </a:r>
            <a:endParaRPr sz="1200">
              <a:solidFill>
                <a:schemeClr val="dk1"/>
              </a:solidFill>
              <a:latin typeface="Nunito Light"/>
              <a:ea typeface="Nunito Light"/>
              <a:cs typeface="Nunito Light"/>
              <a:sym typeface="Nunito Light"/>
            </a:endParaRPr>
          </a:p>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latin typeface="Nunito Light"/>
                <a:ea typeface="Nunito Light"/>
                <a:cs typeface="Nunito Light"/>
                <a:sym typeface="Nunito Light"/>
              </a:rPr>
              <a:t>capable of generating, altering, and evaluating the experience of the game.</a:t>
            </a:r>
            <a:endParaRPr sz="1200">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In simple terms, the procedurally generated game content (which may be levels, items, </a:t>
            </a:r>
            <a:endParaRPr sz="1200">
              <a:solidFill>
                <a:schemeClr val="dk1"/>
              </a:solidFill>
              <a:latin typeface="Nunito Light"/>
              <a:ea typeface="Nunito Light"/>
              <a:cs typeface="Nunito Light"/>
              <a:sym typeface="Nunito Light"/>
            </a:endParaRPr>
          </a:p>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latin typeface="Nunito Light"/>
                <a:ea typeface="Nunito Light"/>
                <a:cs typeface="Nunito Light"/>
                <a:sym typeface="Nunito Light"/>
              </a:rPr>
              <a:t>characters, situations, dressing etc.) conveys variety, novelty, and endless amounts of fun and interest.</a:t>
            </a:r>
            <a:endParaRPr sz="1200">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You must analyze and describe what the level data is (geometry, textures,</a:t>
            </a:r>
            <a:endParaRPr sz="1200">
              <a:solidFill>
                <a:schemeClr val="dk1"/>
              </a:solidFill>
              <a:latin typeface="Nunito Light"/>
              <a:ea typeface="Nunito Light"/>
              <a:cs typeface="Nunito Light"/>
              <a:sym typeface="Nunito Light"/>
            </a:endParaRPr>
          </a:p>
          <a:p>
            <a:pPr indent="457200" lvl="0" marL="0" marR="0" rtl="0" algn="l">
              <a:lnSpc>
                <a:spcPct val="115000"/>
              </a:lnSpc>
              <a:spcBef>
                <a:spcPts val="0"/>
              </a:spcBef>
              <a:spcAft>
                <a:spcPts val="0"/>
              </a:spcAft>
              <a:buNone/>
            </a:pPr>
            <a:r>
              <a:rPr lang="en" sz="1200">
                <a:solidFill>
                  <a:schemeClr val="dk1"/>
                </a:solidFill>
                <a:latin typeface="Nunito Light"/>
                <a:ea typeface="Nunito Light"/>
                <a:cs typeface="Nunito Light"/>
                <a:sym typeface="Nunito Light"/>
              </a:rPr>
              <a:t>objects, levels, dynamics, atmospheric, effects, etc.) and how you will utilize it (compact, handcrafted, </a:t>
            </a:r>
            <a:endParaRPr sz="1200">
              <a:solidFill>
                <a:schemeClr val="dk1"/>
              </a:solidFill>
              <a:latin typeface="Nunito Light"/>
              <a:ea typeface="Nunito Light"/>
              <a:cs typeface="Nunito Light"/>
              <a:sym typeface="Nunito Light"/>
            </a:endParaRPr>
          </a:p>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latin typeface="Nunito Light"/>
                <a:ea typeface="Nunito Light"/>
                <a:cs typeface="Nunito Light"/>
                <a:sym typeface="Nunito Light"/>
              </a:rPr>
              <a:t>continuous, runtime, semi coherent, etc.).</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Choose algorithms (i.e. Prims algorithm/growing tree, etc.) and data structures based </a:t>
            </a:r>
            <a:endParaRPr sz="1200">
              <a:solidFill>
                <a:schemeClr val="dk1"/>
              </a:solidFill>
              <a:latin typeface="Nunito Light"/>
              <a:ea typeface="Nunito Light"/>
              <a:cs typeface="Nunito Light"/>
              <a:sym typeface="Nunito Light"/>
            </a:endParaRPr>
          </a:p>
          <a:p>
            <a:pPr indent="457200" lvl="0" marL="0" marR="0" rtl="0" algn="l">
              <a:lnSpc>
                <a:spcPct val="115000"/>
              </a:lnSpc>
              <a:spcBef>
                <a:spcPts val="0"/>
              </a:spcBef>
              <a:spcAft>
                <a:spcPts val="0"/>
              </a:spcAft>
              <a:buClr>
                <a:schemeClr val="dk1"/>
              </a:buClr>
              <a:buSzPts val="1100"/>
              <a:buFont typeface="Arial"/>
              <a:buNone/>
            </a:pPr>
            <a:r>
              <a:rPr lang="en" sz="1200">
                <a:solidFill>
                  <a:schemeClr val="dk1"/>
                </a:solidFill>
                <a:latin typeface="Nunito Light"/>
                <a:ea typeface="Nunito Light"/>
                <a:cs typeface="Nunito Light"/>
                <a:sym typeface="Nunito Light"/>
              </a:rPr>
              <a:t>on your initial analysis and argue for your choice in the</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304800" lvl="0" marL="457200" marR="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Technical Design Presentation enabling your team to create components for the PCG system.</a:t>
            </a:r>
            <a:endParaRPr sz="1200">
              <a:solidFill>
                <a:schemeClr val="dk1"/>
              </a:solidFill>
              <a:latin typeface="Nunito Light"/>
              <a:ea typeface="Nunito Light"/>
              <a:cs typeface="Nunito Light"/>
              <a:sym typeface="Nunito Light"/>
            </a:endParaRPr>
          </a:p>
          <a:p>
            <a:pPr indent="0" lvl="0" marL="0" rtl="0" algn="l">
              <a:spcBef>
                <a:spcPts val="0"/>
              </a:spcBef>
              <a:spcAft>
                <a:spcPts val="0"/>
              </a:spcAft>
              <a:buNone/>
            </a:pPr>
            <a:r>
              <a:t/>
            </a:r>
            <a:endParaRPr sz="1200">
              <a:latin typeface="Nunito Light"/>
              <a:ea typeface="Nunito Light"/>
              <a:cs typeface="Nunito Light"/>
              <a:sym typeface="Nunito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f02ecc81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3f02ecc81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1150">
                <a:solidFill>
                  <a:schemeClr val="dk1"/>
                </a:solidFill>
                <a:latin typeface="Nunito"/>
                <a:ea typeface="Nunito"/>
                <a:cs typeface="Nunito"/>
                <a:sym typeface="Nunito"/>
              </a:rPr>
              <a:t>Emilie</a:t>
            </a:r>
            <a:endParaRPr b="1" sz="1150">
              <a:solidFill>
                <a:schemeClr val="dk1"/>
              </a:solidFill>
              <a:latin typeface="Nunito"/>
              <a:ea typeface="Nunito"/>
              <a:cs typeface="Nunito"/>
              <a:sym typeface="Nunito"/>
            </a:endParaRPr>
          </a:p>
          <a:p>
            <a:pPr indent="0" lvl="0" marL="0" marR="0" rtl="0" algn="l">
              <a:lnSpc>
                <a:spcPct val="115000"/>
              </a:lnSpc>
              <a:spcBef>
                <a:spcPts val="0"/>
              </a:spcBef>
              <a:spcAft>
                <a:spcPts val="0"/>
              </a:spcAft>
              <a:buClr>
                <a:schemeClr val="dk1"/>
              </a:buClr>
              <a:buSzPts val="1100"/>
              <a:buFont typeface="Arial"/>
              <a:buNone/>
            </a:pPr>
            <a:r>
              <a:t/>
            </a:r>
            <a:endParaRPr b="1" sz="1150">
              <a:solidFill>
                <a:schemeClr val="dk1"/>
              </a:solidFill>
              <a:latin typeface="Nunito"/>
              <a:ea typeface="Nunito"/>
              <a:cs typeface="Nunito"/>
              <a:sym typeface="Nunito"/>
            </a:endParaRPr>
          </a:p>
          <a:p>
            <a:pPr indent="0" lvl="0" marL="0" marR="0" rtl="0" algn="l">
              <a:lnSpc>
                <a:spcPct val="115000"/>
              </a:lnSpc>
              <a:spcBef>
                <a:spcPts val="0"/>
              </a:spcBef>
              <a:spcAft>
                <a:spcPts val="0"/>
              </a:spcAft>
              <a:buClr>
                <a:schemeClr val="dk1"/>
              </a:buClr>
              <a:buSzPts val="1100"/>
              <a:buFont typeface="Arial"/>
              <a:buNone/>
            </a:pPr>
            <a:r>
              <a:rPr b="1" lang="en" sz="1150">
                <a:solidFill>
                  <a:schemeClr val="dk1"/>
                </a:solidFill>
                <a:latin typeface="Nunito"/>
                <a:ea typeface="Nunito"/>
                <a:cs typeface="Nunito"/>
                <a:sym typeface="Nunito"/>
              </a:rPr>
              <a:t>Audio Design:</a:t>
            </a:r>
            <a:endParaRPr b="1" sz="115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Nunito Light"/>
              <a:ea typeface="Nunito Light"/>
              <a:cs typeface="Nunito Light"/>
              <a:sym typeface="Nunito Light"/>
            </a:endParaRPr>
          </a:p>
          <a:p>
            <a:pPr indent="-301625" lvl="0" marL="457200" marR="0" rtl="0" algn="l">
              <a:lnSpc>
                <a:spcPct val="115000"/>
              </a:lnSpc>
              <a:spcBef>
                <a:spcPts val="0"/>
              </a:spcBef>
              <a:spcAft>
                <a:spcPts val="0"/>
              </a:spcAft>
              <a:buClr>
                <a:schemeClr val="dk1"/>
              </a:buClr>
              <a:buSzPts val="1150"/>
              <a:buFont typeface="Nunito Light"/>
              <a:buChar char="-"/>
            </a:pPr>
            <a:r>
              <a:rPr lang="en" sz="1150">
                <a:solidFill>
                  <a:schemeClr val="dk1"/>
                </a:solidFill>
                <a:latin typeface="Nunito Light"/>
                <a:ea typeface="Nunito Light"/>
                <a:cs typeface="Nunito Light"/>
                <a:sym typeface="Nunito Light"/>
              </a:rPr>
              <a:t>Sketches and soundscapes (sound effects, ambience, music and dialogue, etc.)</a:t>
            </a:r>
            <a:endParaRPr>
              <a:solidFill>
                <a:schemeClr val="dk1"/>
              </a:solidFill>
              <a:latin typeface="Nunito Light"/>
              <a:ea typeface="Nunito Light"/>
              <a:cs typeface="Nunito Light"/>
              <a:sym typeface="Nunito Light"/>
            </a:endParaRPr>
          </a:p>
          <a:p>
            <a:pPr indent="-301625" lvl="0" marL="457200" marR="0" rtl="0" algn="l">
              <a:lnSpc>
                <a:spcPct val="115000"/>
              </a:lnSpc>
              <a:spcBef>
                <a:spcPts val="0"/>
              </a:spcBef>
              <a:spcAft>
                <a:spcPts val="0"/>
              </a:spcAft>
              <a:buClr>
                <a:schemeClr val="dk1"/>
              </a:buClr>
              <a:buSzPts val="1150"/>
              <a:buFont typeface="Nunito Light"/>
              <a:buChar char="-"/>
            </a:pPr>
            <a:r>
              <a:rPr lang="en" sz="1150">
                <a:solidFill>
                  <a:schemeClr val="dk1"/>
                </a:solidFill>
                <a:latin typeface="Nunito Light"/>
                <a:ea typeface="Nunito Light"/>
                <a:cs typeface="Nunito Light"/>
                <a:sym typeface="Nunito Light"/>
              </a:rPr>
              <a:t>Principles for the sonic design in total.</a:t>
            </a:r>
            <a:endParaRPr sz="1150">
              <a:solidFill>
                <a:schemeClr val="dk1"/>
              </a:solidFill>
              <a:latin typeface="Nunito Light"/>
              <a:ea typeface="Nunito Light"/>
              <a:cs typeface="Nunito Light"/>
              <a:sym typeface="Nunito Light"/>
            </a:endParaRPr>
          </a:p>
          <a:p>
            <a:pPr indent="0" lvl="0" marL="0" marR="0" rtl="0" algn="l">
              <a:lnSpc>
                <a:spcPct val="115000"/>
              </a:lnSpc>
              <a:spcBef>
                <a:spcPts val="0"/>
              </a:spcBef>
              <a:spcAft>
                <a:spcPts val="0"/>
              </a:spcAft>
              <a:buNone/>
            </a:pPr>
            <a:r>
              <a:t/>
            </a:r>
            <a:endParaRPr sz="115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None/>
            </a:pPr>
            <a:r>
              <a:t/>
            </a:r>
            <a:endParaRPr>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Nunito Light"/>
              <a:ea typeface="Nunito Light"/>
              <a:cs typeface="Nunito Light"/>
              <a:sym typeface="Nunito Light"/>
            </a:endParaRPr>
          </a:p>
          <a:p>
            <a:pPr indent="0" lvl="0" marL="0" rtl="0" algn="l">
              <a:spcBef>
                <a:spcPts val="0"/>
              </a:spcBef>
              <a:spcAft>
                <a:spcPts val="0"/>
              </a:spcAft>
              <a:buNone/>
            </a:pPr>
            <a:r>
              <a:t/>
            </a:r>
            <a:endParaRPr>
              <a:latin typeface="Nunito Light"/>
              <a:ea typeface="Nunito Light"/>
              <a:cs typeface="Nunito Light"/>
              <a:sym typeface="Nunito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1" Type="http://schemas.openxmlformats.org/officeDocument/2006/relationships/image" Target="../media/image21.jpg"/><Relationship Id="rId10" Type="http://schemas.openxmlformats.org/officeDocument/2006/relationships/image" Target="../media/image14.jpg"/><Relationship Id="rId13" Type="http://schemas.openxmlformats.org/officeDocument/2006/relationships/image" Target="../media/image28.jpg"/><Relationship Id="rId12"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22.png"/><Relationship Id="rId9" Type="http://schemas.openxmlformats.org/officeDocument/2006/relationships/image" Target="../media/image20.png"/><Relationship Id="rId14" Type="http://schemas.openxmlformats.org/officeDocument/2006/relationships/image" Target="../media/image16.jp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35.png"/><Relationship Id="rId8"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7.jp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24.png"/></Relationships>
</file>

<file path=ppt/slides/_rels/slide13.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9.png"/><Relationship Id="rId9"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40.png"/><Relationship Id="rId5" Type="http://schemas.openxmlformats.org/officeDocument/2006/relationships/image" Target="../media/image4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jpg"/><Relationship Id="rId4" Type="http://schemas.openxmlformats.org/officeDocument/2006/relationships/image" Target="../media/image37.png"/><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42.gif"/><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41.gif"/><Relationship Id="rId5"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hyperlink" Target="http://drive.google.com/file/d/16W7zXZcDs-Bhlbhrh4Aa6CKhmk7tXHvw/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899774" y="797388"/>
            <a:ext cx="6308849" cy="3548724"/>
          </a:xfrm>
          <a:prstGeom prst="rect">
            <a:avLst/>
          </a:prstGeom>
          <a:noFill/>
          <a:ln>
            <a:noFill/>
          </a:ln>
        </p:spPr>
      </p:pic>
      <p:sp>
        <p:nvSpPr>
          <p:cNvPr id="55" name="Google Shape;55;p13"/>
          <p:cNvSpPr txBox="1"/>
          <p:nvPr/>
        </p:nvSpPr>
        <p:spPr>
          <a:xfrm>
            <a:off x="3326094" y="3363631"/>
            <a:ext cx="49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Your happiness is our first priority :-(</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4" name="Google Shape;124;p22"/>
          <p:cNvSpPr txBox="1"/>
          <p:nvPr>
            <p:ph type="title"/>
          </p:nvPr>
        </p:nvSpPr>
        <p:spPr>
          <a:xfrm>
            <a:off x="5585075" y="144350"/>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Sound design</a:t>
            </a:r>
            <a:endParaRPr sz="1120">
              <a:latin typeface="Nunito Medium"/>
              <a:ea typeface="Nunito Medium"/>
              <a:cs typeface="Nunito Medium"/>
              <a:sym typeface="Nunito Medium"/>
            </a:endParaRPr>
          </a:p>
        </p:txBody>
      </p:sp>
      <p:sp>
        <p:nvSpPr>
          <p:cNvPr id="125" name="Google Shape;125;p22"/>
          <p:cNvSpPr txBox="1"/>
          <p:nvPr>
            <p:ph idx="1" type="body"/>
          </p:nvPr>
        </p:nvSpPr>
        <p:spPr>
          <a:xfrm>
            <a:off x="958700" y="1302052"/>
            <a:ext cx="7939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unito"/>
                <a:ea typeface="Nunito"/>
                <a:cs typeface="Nunito"/>
                <a:sym typeface="Nunito"/>
              </a:rPr>
              <a:t>Music:</a:t>
            </a:r>
            <a:endParaRPr b="1"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Elevator music (“easy listening bossa nova”).</a:t>
            </a:r>
            <a:endParaRPr sz="1200">
              <a:solidFill>
                <a:schemeClr val="dk1"/>
              </a:solidFill>
              <a:latin typeface="Nunito Light"/>
              <a:ea typeface="Nunito Light"/>
              <a:cs typeface="Nunito Light"/>
              <a:sym typeface="Nunito Light"/>
            </a:endParaRPr>
          </a:p>
          <a:p>
            <a:pPr indent="-304800" lvl="0" marL="457200" rtl="0" algn="l">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Contrast to stressful environment.</a:t>
            </a:r>
            <a:endParaRPr sz="1200">
              <a:solidFill>
                <a:schemeClr val="dk1"/>
              </a:solidFill>
              <a:latin typeface="Nunito Light"/>
              <a:ea typeface="Nunito Light"/>
              <a:cs typeface="Nunito Light"/>
              <a:sym typeface="Nunito Light"/>
            </a:endParaRPr>
          </a:p>
          <a:p>
            <a:pPr indent="0" lvl="0" marL="0" rtl="0" algn="l">
              <a:spcBef>
                <a:spcPts val="0"/>
              </a:spcBef>
              <a:spcAft>
                <a:spcPts val="0"/>
              </a:spcAft>
              <a:buNone/>
            </a:pPr>
            <a:r>
              <a:t/>
            </a:r>
            <a:endParaRPr sz="1200">
              <a:solidFill>
                <a:schemeClr val="dk1"/>
              </a:solidFill>
              <a:latin typeface="Nunito Light"/>
              <a:ea typeface="Nunito Light"/>
              <a:cs typeface="Nunito Light"/>
              <a:sym typeface="Nunito Light"/>
            </a:endParaRPr>
          </a:p>
          <a:p>
            <a:pPr indent="0" lvl="0" marL="0" rtl="0" algn="l">
              <a:spcBef>
                <a:spcPts val="0"/>
              </a:spcBef>
              <a:spcAft>
                <a:spcPts val="0"/>
              </a:spcAft>
              <a:buNone/>
            </a:pPr>
            <a:r>
              <a:rPr b="1" lang="en" sz="1200">
                <a:solidFill>
                  <a:schemeClr val="dk1"/>
                </a:solidFill>
                <a:latin typeface="Nunito"/>
                <a:ea typeface="Nunito"/>
                <a:cs typeface="Nunito"/>
                <a:sym typeface="Nunito"/>
              </a:rPr>
              <a:t>Audio design:</a:t>
            </a:r>
            <a:endParaRPr b="1"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Rhythmical machines.</a:t>
            </a:r>
            <a:endParaRPr b="1"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Speaker system.</a:t>
            </a:r>
            <a:endParaRPr sz="1200">
              <a:solidFill>
                <a:schemeClr val="dk1"/>
              </a:solidFill>
              <a:latin typeface="Nunito Light"/>
              <a:ea typeface="Nunito Light"/>
              <a:cs typeface="Nunito Light"/>
              <a:sym typeface="Nunito Light"/>
            </a:endParaRPr>
          </a:p>
          <a:p>
            <a:pPr indent="-304800" lvl="1" marL="914400" rtl="0" algn="l">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Music + </a:t>
            </a:r>
            <a:r>
              <a:rPr lang="en" sz="1200">
                <a:solidFill>
                  <a:schemeClr val="dk1"/>
                </a:solidFill>
                <a:latin typeface="Nunito Light"/>
                <a:ea typeface="Nunito Light"/>
                <a:cs typeface="Nunito Light"/>
                <a:sym typeface="Nunito Light"/>
              </a:rPr>
              <a:t>CEO comments.</a:t>
            </a:r>
            <a:endParaRPr sz="1200">
              <a:solidFill>
                <a:schemeClr val="dk1"/>
              </a:solidFill>
              <a:latin typeface="Nunito Light"/>
              <a:ea typeface="Nunito Light"/>
              <a:cs typeface="Nunito Light"/>
              <a:sym typeface="Nunito Light"/>
            </a:endParaRPr>
          </a:p>
          <a:p>
            <a:pPr indent="-304800" lvl="1" marL="914400" rtl="0" algn="l">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Friendly facade, passive aggressive.</a:t>
            </a:r>
            <a:endParaRPr sz="1200">
              <a:solidFill>
                <a:schemeClr val="dk1"/>
              </a:solidFill>
              <a:latin typeface="Nunito Light"/>
              <a:ea typeface="Nunito Light"/>
              <a:cs typeface="Nunito Light"/>
              <a:sym typeface="Nunito Light"/>
            </a:endParaRPr>
          </a:p>
          <a:p>
            <a:pPr indent="-304800" lvl="1" marL="914400" rtl="0" algn="l">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Several voice lines.</a:t>
            </a:r>
            <a:endParaRPr sz="1200">
              <a:solidFill>
                <a:schemeClr val="dk1"/>
              </a:solidFill>
              <a:latin typeface="Nunito Light"/>
              <a:ea typeface="Nunito Light"/>
              <a:cs typeface="Nunito Light"/>
              <a:sym typeface="Nunito Light"/>
            </a:endParaRPr>
          </a:p>
          <a:p>
            <a:pPr indent="0" lvl="0" marL="0" rtl="0" algn="l">
              <a:spcBef>
                <a:spcPts val="0"/>
              </a:spcBef>
              <a:spcAft>
                <a:spcPts val="0"/>
              </a:spcAft>
              <a:buNone/>
            </a:pPr>
            <a:r>
              <a:t/>
            </a:r>
            <a:endParaRPr sz="1200">
              <a:solidFill>
                <a:schemeClr val="dk1"/>
              </a:solidFill>
              <a:latin typeface="Nunito Light"/>
              <a:ea typeface="Nunito Light"/>
              <a:cs typeface="Nunito Light"/>
              <a:sym typeface="Nunito Light"/>
            </a:endParaRPr>
          </a:p>
          <a:p>
            <a:pPr indent="0" lvl="0" marL="0" rtl="0" algn="l">
              <a:spcBef>
                <a:spcPts val="0"/>
              </a:spcBef>
              <a:spcAft>
                <a:spcPts val="0"/>
              </a:spcAft>
              <a:buNone/>
            </a:pPr>
            <a:r>
              <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None/>
            </a:pPr>
            <a:r>
              <a:t/>
            </a:r>
            <a:endParaRPr sz="1200">
              <a:solidFill>
                <a:srgbClr val="000000"/>
              </a:solidFill>
              <a:latin typeface="Nunito Light"/>
              <a:ea typeface="Nunito Light"/>
              <a:cs typeface="Nunito Light"/>
              <a:sym typeface="Nunito Light"/>
            </a:endParaRPr>
          </a:p>
          <a:p>
            <a:pPr indent="0" lvl="0" marL="0" rtl="0" algn="l">
              <a:lnSpc>
                <a:spcPct val="115000"/>
              </a:lnSpc>
              <a:spcBef>
                <a:spcPts val="0"/>
              </a:spcBef>
              <a:spcAft>
                <a:spcPts val="0"/>
              </a:spcAft>
              <a:buNone/>
            </a:pPr>
            <a:r>
              <a:t/>
            </a:r>
            <a:endParaRPr sz="1200">
              <a:solidFill>
                <a:schemeClr val="dk1"/>
              </a:solidFill>
              <a:latin typeface="Nunito Light"/>
              <a:ea typeface="Nunito Light"/>
              <a:cs typeface="Nunito Light"/>
              <a:sym typeface="Nunito Light"/>
            </a:endParaRPr>
          </a:p>
        </p:txBody>
      </p:sp>
      <p:pic>
        <p:nvPicPr>
          <p:cNvPr id="126" name="Google Shape;126;p22"/>
          <p:cNvPicPr preferRelativeResize="0"/>
          <p:nvPr/>
        </p:nvPicPr>
        <p:blipFill>
          <a:blip r:embed="rId4">
            <a:alphaModFix/>
          </a:blip>
          <a:stretch>
            <a:fillRect/>
          </a:stretch>
        </p:blipFill>
        <p:spPr>
          <a:xfrm>
            <a:off x="3269543" y="778440"/>
            <a:ext cx="6806077" cy="3982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2" name="Google Shape;132;p23"/>
          <p:cNvSpPr txBox="1"/>
          <p:nvPr>
            <p:ph type="title"/>
          </p:nvPr>
        </p:nvSpPr>
        <p:spPr>
          <a:xfrm>
            <a:off x="5585075" y="144350"/>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 Concept art</a:t>
            </a:r>
            <a:endParaRPr sz="1120">
              <a:latin typeface="Nunito Medium"/>
              <a:ea typeface="Nunito Medium"/>
              <a:cs typeface="Nunito Medium"/>
              <a:sym typeface="Nunito Medium"/>
            </a:endParaRPr>
          </a:p>
        </p:txBody>
      </p:sp>
      <p:pic>
        <p:nvPicPr>
          <p:cNvPr id="133" name="Google Shape;133;p23"/>
          <p:cNvPicPr preferRelativeResize="0"/>
          <p:nvPr/>
        </p:nvPicPr>
        <p:blipFill>
          <a:blip r:embed="rId4">
            <a:alphaModFix/>
          </a:blip>
          <a:stretch>
            <a:fillRect/>
          </a:stretch>
        </p:blipFill>
        <p:spPr>
          <a:xfrm>
            <a:off x="2903359" y="3194500"/>
            <a:ext cx="1378263" cy="1417731"/>
          </a:xfrm>
          <a:prstGeom prst="rect">
            <a:avLst/>
          </a:prstGeom>
          <a:noFill/>
          <a:ln>
            <a:noFill/>
          </a:ln>
        </p:spPr>
      </p:pic>
      <p:pic>
        <p:nvPicPr>
          <p:cNvPr id="134" name="Google Shape;134;p23"/>
          <p:cNvPicPr preferRelativeResize="0"/>
          <p:nvPr/>
        </p:nvPicPr>
        <p:blipFill>
          <a:blip r:embed="rId5">
            <a:alphaModFix/>
          </a:blip>
          <a:stretch>
            <a:fillRect/>
          </a:stretch>
        </p:blipFill>
        <p:spPr>
          <a:xfrm>
            <a:off x="4594781" y="1351019"/>
            <a:ext cx="1121018" cy="880286"/>
          </a:xfrm>
          <a:prstGeom prst="rect">
            <a:avLst/>
          </a:prstGeom>
          <a:noFill/>
          <a:ln>
            <a:noFill/>
          </a:ln>
        </p:spPr>
      </p:pic>
      <p:pic>
        <p:nvPicPr>
          <p:cNvPr id="135" name="Google Shape;135;p23"/>
          <p:cNvPicPr preferRelativeResize="0"/>
          <p:nvPr/>
        </p:nvPicPr>
        <p:blipFill>
          <a:blip r:embed="rId6">
            <a:alphaModFix/>
          </a:blip>
          <a:stretch>
            <a:fillRect/>
          </a:stretch>
        </p:blipFill>
        <p:spPr>
          <a:xfrm>
            <a:off x="4397806" y="2339184"/>
            <a:ext cx="1248156" cy="880284"/>
          </a:xfrm>
          <a:prstGeom prst="rect">
            <a:avLst/>
          </a:prstGeom>
          <a:noFill/>
          <a:ln>
            <a:noFill/>
          </a:ln>
        </p:spPr>
      </p:pic>
      <p:pic>
        <p:nvPicPr>
          <p:cNvPr id="136" name="Google Shape;136;p23"/>
          <p:cNvPicPr preferRelativeResize="0"/>
          <p:nvPr/>
        </p:nvPicPr>
        <p:blipFill>
          <a:blip r:embed="rId7">
            <a:alphaModFix/>
          </a:blip>
          <a:stretch>
            <a:fillRect/>
          </a:stretch>
        </p:blipFill>
        <p:spPr>
          <a:xfrm>
            <a:off x="6111287" y="3356388"/>
            <a:ext cx="2135114" cy="1131202"/>
          </a:xfrm>
          <a:prstGeom prst="rect">
            <a:avLst/>
          </a:prstGeom>
          <a:noFill/>
          <a:ln>
            <a:noFill/>
          </a:ln>
        </p:spPr>
      </p:pic>
      <p:pic>
        <p:nvPicPr>
          <p:cNvPr id="137" name="Google Shape;137;p23"/>
          <p:cNvPicPr preferRelativeResize="0"/>
          <p:nvPr/>
        </p:nvPicPr>
        <p:blipFill>
          <a:blip r:embed="rId8">
            <a:alphaModFix/>
          </a:blip>
          <a:stretch>
            <a:fillRect/>
          </a:stretch>
        </p:blipFill>
        <p:spPr>
          <a:xfrm>
            <a:off x="2903359" y="2232867"/>
            <a:ext cx="1378264" cy="868771"/>
          </a:xfrm>
          <a:prstGeom prst="rect">
            <a:avLst/>
          </a:prstGeom>
          <a:noFill/>
          <a:ln>
            <a:noFill/>
          </a:ln>
        </p:spPr>
      </p:pic>
      <p:pic>
        <p:nvPicPr>
          <p:cNvPr id="138" name="Google Shape;138;p23"/>
          <p:cNvPicPr preferRelativeResize="0"/>
          <p:nvPr/>
        </p:nvPicPr>
        <p:blipFill>
          <a:blip r:embed="rId9">
            <a:alphaModFix/>
          </a:blip>
          <a:stretch>
            <a:fillRect/>
          </a:stretch>
        </p:blipFill>
        <p:spPr>
          <a:xfrm>
            <a:off x="773125" y="3644992"/>
            <a:ext cx="2040566" cy="965296"/>
          </a:xfrm>
          <a:prstGeom prst="rect">
            <a:avLst/>
          </a:prstGeom>
          <a:noFill/>
          <a:ln>
            <a:noFill/>
          </a:ln>
        </p:spPr>
      </p:pic>
      <p:pic>
        <p:nvPicPr>
          <p:cNvPr id="139" name="Google Shape;139;p23"/>
          <p:cNvPicPr preferRelativeResize="0"/>
          <p:nvPr/>
        </p:nvPicPr>
        <p:blipFill>
          <a:blip r:embed="rId10">
            <a:alphaModFix/>
          </a:blip>
          <a:stretch>
            <a:fillRect/>
          </a:stretch>
        </p:blipFill>
        <p:spPr>
          <a:xfrm>
            <a:off x="1221584" y="2527715"/>
            <a:ext cx="1592106" cy="1004546"/>
          </a:xfrm>
          <a:prstGeom prst="rect">
            <a:avLst/>
          </a:prstGeom>
          <a:noFill/>
          <a:ln>
            <a:noFill/>
          </a:ln>
        </p:spPr>
      </p:pic>
      <p:pic>
        <p:nvPicPr>
          <p:cNvPr id="140" name="Google Shape;140;p23"/>
          <p:cNvPicPr preferRelativeResize="0"/>
          <p:nvPr/>
        </p:nvPicPr>
        <p:blipFill>
          <a:blip r:embed="rId11">
            <a:alphaModFix/>
          </a:blip>
          <a:stretch>
            <a:fillRect/>
          </a:stretch>
        </p:blipFill>
        <p:spPr>
          <a:xfrm>
            <a:off x="4408532" y="3337033"/>
            <a:ext cx="1592107" cy="1131211"/>
          </a:xfrm>
          <a:prstGeom prst="rect">
            <a:avLst/>
          </a:prstGeom>
          <a:noFill/>
          <a:ln>
            <a:noFill/>
          </a:ln>
        </p:spPr>
      </p:pic>
      <p:pic>
        <p:nvPicPr>
          <p:cNvPr id="141" name="Google Shape;141;p23"/>
          <p:cNvPicPr preferRelativeResize="0"/>
          <p:nvPr/>
        </p:nvPicPr>
        <p:blipFill>
          <a:blip r:embed="rId12">
            <a:alphaModFix/>
          </a:blip>
          <a:stretch>
            <a:fillRect/>
          </a:stretch>
        </p:blipFill>
        <p:spPr>
          <a:xfrm>
            <a:off x="960309" y="1458421"/>
            <a:ext cx="1843725" cy="981184"/>
          </a:xfrm>
          <a:prstGeom prst="rect">
            <a:avLst/>
          </a:prstGeom>
          <a:noFill/>
          <a:ln>
            <a:noFill/>
          </a:ln>
        </p:spPr>
      </p:pic>
      <p:sp>
        <p:nvSpPr>
          <p:cNvPr id="142" name="Google Shape;142;p23"/>
          <p:cNvSpPr txBox="1"/>
          <p:nvPr>
            <p:ph idx="1" type="body"/>
          </p:nvPr>
        </p:nvSpPr>
        <p:spPr>
          <a:xfrm>
            <a:off x="6924192" y="1724848"/>
            <a:ext cx="3720600" cy="1786800"/>
          </a:xfrm>
          <a:prstGeom prst="rect">
            <a:avLst/>
          </a:prstGeom>
        </p:spPr>
        <p:txBody>
          <a:bodyPr anchorCtr="0" anchor="t" bIns="91425" lIns="91425" spcFirstLastPara="1" rIns="91425" wrap="square" tIns="91425">
            <a:normAutofit/>
          </a:bodyPr>
          <a:lstStyle/>
          <a:p>
            <a:pPr indent="0" lvl="0" marL="0" marR="914400" rtl="0" algn="just">
              <a:lnSpc>
                <a:spcPct val="105000"/>
              </a:lnSpc>
              <a:spcBef>
                <a:spcPts val="0"/>
              </a:spcBef>
              <a:spcAft>
                <a:spcPts val="0"/>
              </a:spcAft>
              <a:buClr>
                <a:schemeClr val="dk1"/>
              </a:buClr>
              <a:buSzPts val="1100"/>
              <a:buFont typeface="Arial"/>
              <a:buNone/>
            </a:pPr>
            <a:r>
              <a:rPr b="1" lang="en" sz="1200">
                <a:solidFill>
                  <a:schemeClr val="dk1"/>
                </a:solidFill>
                <a:latin typeface="Nunito"/>
                <a:ea typeface="Nunito"/>
                <a:cs typeface="Nunito"/>
                <a:sym typeface="Nunito"/>
              </a:rPr>
              <a:t>Keywords: </a:t>
            </a:r>
            <a:endParaRPr b="1" sz="1200">
              <a:solidFill>
                <a:schemeClr val="dk1"/>
              </a:solidFill>
              <a:latin typeface="Nunito"/>
              <a:ea typeface="Nunito"/>
              <a:cs typeface="Nunito"/>
              <a:sym typeface="Nunito"/>
            </a:endParaRPr>
          </a:p>
          <a:p>
            <a:pPr indent="0" lvl="0" marL="0" marR="914400" rtl="0" algn="just">
              <a:lnSpc>
                <a:spcPct val="105000"/>
              </a:lnSpc>
              <a:spcBef>
                <a:spcPts val="0"/>
              </a:spcBef>
              <a:spcAft>
                <a:spcPts val="0"/>
              </a:spcAft>
              <a:buNone/>
            </a:pPr>
            <a:r>
              <a:rPr lang="en" sz="1200">
                <a:solidFill>
                  <a:schemeClr val="dk1"/>
                </a:solidFill>
                <a:latin typeface="Nunito Light"/>
                <a:ea typeface="Nunito Light"/>
                <a:cs typeface="Nunito Light"/>
                <a:sym typeface="Nunito Light"/>
              </a:rPr>
              <a:t>Repetitive</a:t>
            </a:r>
            <a:endParaRPr sz="1200">
              <a:solidFill>
                <a:schemeClr val="dk1"/>
              </a:solidFill>
              <a:latin typeface="Nunito Light"/>
              <a:ea typeface="Nunito Light"/>
              <a:cs typeface="Nunito Light"/>
              <a:sym typeface="Nunito Light"/>
            </a:endParaRPr>
          </a:p>
          <a:p>
            <a:pPr indent="0" lvl="0" marL="0" marR="914400" rtl="0" algn="just">
              <a:lnSpc>
                <a:spcPct val="105000"/>
              </a:lnSpc>
              <a:spcBef>
                <a:spcPts val="0"/>
              </a:spcBef>
              <a:spcAft>
                <a:spcPts val="0"/>
              </a:spcAft>
              <a:buNone/>
            </a:pPr>
            <a:r>
              <a:rPr lang="en" sz="1200">
                <a:solidFill>
                  <a:schemeClr val="dk1"/>
                </a:solidFill>
                <a:latin typeface="Nunito Light"/>
                <a:ea typeface="Nunito Light"/>
                <a:cs typeface="Nunito Light"/>
                <a:sym typeface="Nunito Light"/>
              </a:rPr>
              <a:t>Systems</a:t>
            </a:r>
            <a:endParaRPr sz="1200">
              <a:solidFill>
                <a:schemeClr val="dk1"/>
              </a:solidFill>
              <a:latin typeface="Nunito Light"/>
              <a:ea typeface="Nunito Light"/>
              <a:cs typeface="Nunito Light"/>
              <a:sym typeface="Nunito Light"/>
            </a:endParaRPr>
          </a:p>
          <a:p>
            <a:pPr indent="0" lvl="0" marL="0" marR="914400" rtl="0" algn="just">
              <a:lnSpc>
                <a:spcPct val="105000"/>
              </a:lnSpc>
              <a:spcBef>
                <a:spcPts val="0"/>
              </a:spcBef>
              <a:spcAft>
                <a:spcPts val="0"/>
              </a:spcAft>
              <a:buNone/>
            </a:pPr>
            <a:r>
              <a:rPr lang="en" sz="1200">
                <a:solidFill>
                  <a:schemeClr val="dk1"/>
                </a:solidFill>
                <a:latin typeface="Nunito Light"/>
                <a:ea typeface="Nunito Light"/>
                <a:cs typeface="Nunito Light"/>
                <a:sym typeface="Nunito Light"/>
              </a:rPr>
              <a:t>Mundane vs. funny</a:t>
            </a:r>
            <a:endParaRPr sz="1200">
              <a:solidFill>
                <a:schemeClr val="dk1"/>
              </a:solidFill>
              <a:latin typeface="Nunito Light"/>
              <a:ea typeface="Nunito Light"/>
              <a:cs typeface="Nunito Light"/>
              <a:sym typeface="Nunito Light"/>
            </a:endParaRPr>
          </a:p>
          <a:p>
            <a:pPr indent="0" lvl="0" marL="0" marR="914400" rtl="0" algn="just">
              <a:lnSpc>
                <a:spcPct val="105000"/>
              </a:lnSpc>
              <a:spcBef>
                <a:spcPts val="0"/>
              </a:spcBef>
              <a:spcAft>
                <a:spcPts val="0"/>
              </a:spcAft>
              <a:buNone/>
            </a:pPr>
            <a:r>
              <a:rPr lang="en" sz="1200">
                <a:solidFill>
                  <a:schemeClr val="dk1"/>
                </a:solidFill>
                <a:latin typeface="Nunito Light"/>
                <a:ea typeface="Nunito Light"/>
                <a:cs typeface="Nunito Light"/>
                <a:sym typeface="Nunito Light"/>
              </a:rPr>
              <a:t>Routine</a:t>
            </a:r>
            <a:endParaRPr sz="1200">
              <a:latin typeface="Nunito Light"/>
              <a:ea typeface="Nunito Light"/>
              <a:cs typeface="Nunito Light"/>
              <a:sym typeface="Nunito Light"/>
            </a:endParaRPr>
          </a:p>
        </p:txBody>
      </p:sp>
      <p:pic>
        <p:nvPicPr>
          <p:cNvPr id="143" name="Google Shape;143;p23"/>
          <p:cNvPicPr preferRelativeResize="0"/>
          <p:nvPr/>
        </p:nvPicPr>
        <p:blipFill>
          <a:blip r:embed="rId13">
            <a:alphaModFix/>
          </a:blip>
          <a:stretch>
            <a:fillRect/>
          </a:stretch>
        </p:blipFill>
        <p:spPr>
          <a:xfrm>
            <a:off x="5762145" y="1859154"/>
            <a:ext cx="1121025" cy="1360319"/>
          </a:xfrm>
          <a:prstGeom prst="rect">
            <a:avLst/>
          </a:prstGeom>
          <a:noFill/>
          <a:ln>
            <a:noFill/>
          </a:ln>
        </p:spPr>
      </p:pic>
      <p:pic>
        <p:nvPicPr>
          <p:cNvPr id="144" name="Google Shape;144;p23"/>
          <p:cNvPicPr preferRelativeResize="0"/>
          <p:nvPr/>
        </p:nvPicPr>
        <p:blipFill>
          <a:blip r:embed="rId14">
            <a:alphaModFix/>
          </a:blip>
          <a:stretch>
            <a:fillRect/>
          </a:stretch>
        </p:blipFill>
        <p:spPr>
          <a:xfrm>
            <a:off x="2903359" y="1170432"/>
            <a:ext cx="1592108" cy="9640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0" name="Google Shape;150;p24"/>
          <p:cNvSpPr txBox="1"/>
          <p:nvPr>
            <p:ph type="title"/>
          </p:nvPr>
        </p:nvSpPr>
        <p:spPr>
          <a:xfrm>
            <a:off x="5585075" y="144350"/>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Character</a:t>
            </a:r>
            <a:r>
              <a:rPr lang="en" sz="1320">
                <a:latin typeface="Nunito Medium"/>
                <a:ea typeface="Nunito Medium"/>
                <a:cs typeface="Nunito Medium"/>
                <a:sym typeface="Nunito Medium"/>
              </a:rPr>
              <a:t> Design</a:t>
            </a:r>
            <a:endParaRPr sz="1120">
              <a:latin typeface="Nunito Medium"/>
              <a:ea typeface="Nunito Medium"/>
              <a:cs typeface="Nunito Medium"/>
              <a:sym typeface="Nunito Medium"/>
            </a:endParaRPr>
          </a:p>
        </p:txBody>
      </p:sp>
      <p:sp>
        <p:nvSpPr>
          <p:cNvPr id="151" name="Google Shape;151;p24"/>
          <p:cNvSpPr txBox="1"/>
          <p:nvPr>
            <p:ph idx="1" type="body"/>
          </p:nvPr>
        </p:nvSpPr>
        <p:spPr>
          <a:xfrm>
            <a:off x="837801" y="852393"/>
            <a:ext cx="3734100" cy="1773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marR="914400" rtl="0" algn="just">
              <a:lnSpc>
                <a:spcPct val="105000"/>
              </a:lnSpc>
              <a:spcBef>
                <a:spcPts val="0"/>
              </a:spcBef>
              <a:spcAft>
                <a:spcPts val="0"/>
              </a:spcAft>
              <a:buNone/>
            </a:pPr>
            <a:r>
              <a:rPr b="1" lang="en" sz="1200">
                <a:solidFill>
                  <a:schemeClr val="dk1"/>
                </a:solidFill>
                <a:latin typeface="Nunito"/>
                <a:ea typeface="Nunito"/>
                <a:cs typeface="Nunito"/>
                <a:sym typeface="Nunito"/>
              </a:rPr>
              <a:t>Johnny Package </a:t>
            </a:r>
            <a:r>
              <a:rPr lang="en" sz="1200">
                <a:solidFill>
                  <a:schemeClr val="dk1"/>
                </a:solidFill>
                <a:latin typeface="Nunito Light"/>
                <a:ea typeface="Nunito Light"/>
                <a:cs typeface="Nunito Light"/>
                <a:sym typeface="Nunito Light"/>
              </a:rPr>
              <a:t>(Character)</a:t>
            </a:r>
            <a:endParaRPr sz="1200">
              <a:solidFill>
                <a:schemeClr val="dk1"/>
              </a:solidFill>
              <a:latin typeface="Nunito Light"/>
              <a:ea typeface="Nunito Light"/>
              <a:cs typeface="Nunito Light"/>
              <a:sym typeface="Nunito Light"/>
            </a:endParaRPr>
          </a:p>
          <a:p>
            <a:pPr indent="-304800" lvl="0" marL="457200" marR="914400" rtl="0" algn="just">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Humanoid </a:t>
            </a:r>
            <a:endParaRPr sz="1200">
              <a:solidFill>
                <a:schemeClr val="dk1"/>
              </a:solidFill>
              <a:latin typeface="Nunito Light"/>
              <a:ea typeface="Nunito Light"/>
              <a:cs typeface="Nunito Light"/>
              <a:sym typeface="Nunito Light"/>
            </a:endParaRPr>
          </a:p>
          <a:p>
            <a:pPr indent="-304800" lvl="0" marL="457200" marR="914400" rtl="0" algn="just">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Melancholic</a:t>
            </a:r>
            <a:endParaRPr sz="1200">
              <a:solidFill>
                <a:schemeClr val="dk1"/>
              </a:solidFill>
              <a:latin typeface="Nunito Light"/>
              <a:ea typeface="Nunito Light"/>
              <a:cs typeface="Nunito Light"/>
              <a:sym typeface="Nunito Light"/>
            </a:endParaRPr>
          </a:p>
          <a:p>
            <a:pPr indent="-304800" lvl="0" marL="457200" marR="914400" rtl="0" algn="just">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Sympathetic </a:t>
            </a:r>
            <a:endParaRPr sz="1200">
              <a:solidFill>
                <a:schemeClr val="dk1"/>
              </a:solidFill>
              <a:latin typeface="Nunito Light"/>
              <a:ea typeface="Nunito Light"/>
              <a:cs typeface="Nunito Light"/>
              <a:sym typeface="Nunito Light"/>
            </a:endParaRPr>
          </a:p>
          <a:p>
            <a:pPr indent="-304800" lvl="0" marL="457200" marR="914400" rtl="0" algn="just">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Modern but malfunctioning</a:t>
            </a:r>
            <a:r>
              <a:rPr lang="en" sz="1200">
                <a:solidFill>
                  <a:schemeClr val="dk1"/>
                </a:solidFill>
                <a:latin typeface="Nunito Light"/>
                <a:ea typeface="Nunito Light"/>
                <a:cs typeface="Nunito Light"/>
                <a:sym typeface="Nunito Light"/>
              </a:rPr>
              <a:t> </a:t>
            </a:r>
            <a:endParaRPr sz="1200">
              <a:solidFill>
                <a:schemeClr val="dk1"/>
              </a:solidFill>
              <a:latin typeface="Nunito Light"/>
              <a:ea typeface="Nunito Light"/>
              <a:cs typeface="Nunito Light"/>
              <a:sym typeface="Nunito Light"/>
            </a:endParaRPr>
          </a:p>
        </p:txBody>
      </p:sp>
      <p:pic>
        <p:nvPicPr>
          <p:cNvPr id="152" name="Google Shape;152;p24"/>
          <p:cNvPicPr preferRelativeResize="0"/>
          <p:nvPr/>
        </p:nvPicPr>
        <p:blipFill rotWithShape="1">
          <a:blip r:embed="rId4">
            <a:alphaModFix/>
          </a:blip>
          <a:srcRect b="0" l="17576" r="18578" t="0"/>
          <a:stretch/>
        </p:blipFill>
        <p:spPr>
          <a:xfrm>
            <a:off x="2269918" y="2254375"/>
            <a:ext cx="1363356" cy="2517205"/>
          </a:xfrm>
          <a:prstGeom prst="rect">
            <a:avLst/>
          </a:prstGeom>
          <a:noFill/>
          <a:ln>
            <a:noFill/>
          </a:ln>
          <a:effectLst>
            <a:outerShdw blurRad="57150" rotWithShape="0" algn="bl" dir="1440000" dist="19050">
              <a:srgbClr val="000000">
                <a:alpha val="81000"/>
              </a:srgbClr>
            </a:outerShdw>
          </a:effectLst>
        </p:spPr>
      </p:pic>
      <p:pic>
        <p:nvPicPr>
          <p:cNvPr id="153" name="Google Shape;153;p24"/>
          <p:cNvPicPr preferRelativeResize="0"/>
          <p:nvPr/>
        </p:nvPicPr>
        <p:blipFill>
          <a:blip r:embed="rId5">
            <a:alphaModFix/>
          </a:blip>
          <a:stretch>
            <a:fillRect/>
          </a:stretch>
        </p:blipFill>
        <p:spPr>
          <a:xfrm>
            <a:off x="6334859" y="919554"/>
            <a:ext cx="1838266" cy="3887569"/>
          </a:xfrm>
          <a:prstGeom prst="rect">
            <a:avLst/>
          </a:prstGeom>
          <a:noFill/>
          <a:ln>
            <a:noFill/>
          </a:ln>
        </p:spPr>
      </p:pic>
      <p:pic>
        <p:nvPicPr>
          <p:cNvPr id="154" name="Google Shape;154;p24"/>
          <p:cNvPicPr preferRelativeResize="0"/>
          <p:nvPr/>
        </p:nvPicPr>
        <p:blipFill>
          <a:blip r:embed="rId6">
            <a:alphaModFix/>
          </a:blip>
          <a:stretch>
            <a:fillRect/>
          </a:stretch>
        </p:blipFill>
        <p:spPr>
          <a:xfrm>
            <a:off x="4202351" y="828600"/>
            <a:ext cx="2032210" cy="4035899"/>
          </a:xfrm>
          <a:prstGeom prst="rect">
            <a:avLst/>
          </a:prstGeom>
          <a:noFill/>
          <a:ln>
            <a:noFill/>
          </a:ln>
        </p:spPr>
      </p:pic>
      <p:pic>
        <p:nvPicPr>
          <p:cNvPr id="155" name="Google Shape;155;p24"/>
          <p:cNvPicPr preferRelativeResize="0"/>
          <p:nvPr/>
        </p:nvPicPr>
        <p:blipFill rotWithShape="1">
          <a:blip r:embed="rId7">
            <a:alphaModFix/>
          </a:blip>
          <a:srcRect b="0" l="15641" r="23660" t="0"/>
          <a:stretch/>
        </p:blipFill>
        <p:spPr>
          <a:xfrm>
            <a:off x="881575" y="2254378"/>
            <a:ext cx="1196983" cy="25965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1" name="Google Shape;161;p25"/>
          <p:cNvSpPr txBox="1"/>
          <p:nvPr>
            <p:ph type="title"/>
          </p:nvPr>
        </p:nvSpPr>
        <p:spPr>
          <a:xfrm>
            <a:off x="5585075" y="144350"/>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Environmental</a:t>
            </a:r>
            <a:r>
              <a:rPr lang="en" sz="1320">
                <a:latin typeface="Nunito Medium"/>
                <a:ea typeface="Nunito Medium"/>
                <a:cs typeface="Nunito Medium"/>
                <a:sym typeface="Nunito Medium"/>
              </a:rPr>
              <a:t> Design</a:t>
            </a:r>
            <a:endParaRPr sz="1120">
              <a:latin typeface="Nunito Medium"/>
              <a:ea typeface="Nunito Medium"/>
              <a:cs typeface="Nunito Medium"/>
              <a:sym typeface="Nunito Medium"/>
            </a:endParaRPr>
          </a:p>
        </p:txBody>
      </p:sp>
      <p:sp>
        <p:nvSpPr>
          <p:cNvPr id="162" name="Google Shape;162;p25"/>
          <p:cNvSpPr txBox="1"/>
          <p:nvPr/>
        </p:nvSpPr>
        <p:spPr>
          <a:xfrm>
            <a:off x="492454" y="950197"/>
            <a:ext cx="2768700" cy="1644000"/>
          </a:xfrm>
          <a:prstGeom prst="rect">
            <a:avLst/>
          </a:prstGeom>
          <a:noFill/>
          <a:ln>
            <a:noFill/>
          </a:ln>
        </p:spPr>
        <p:txBody>
          <a:bodyPr anchorCtr="0" anchor="t" bIns="91425" lIns="91425" spcFirstLastPara="1" rIns="0" wrap="square" tIns="91425">
            <a:spAutoFit/>
          </a:bodyPr>
          <a:lstStyle/>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Assets</a:t>
            </a:r>
            <a:endParaRPr b="1"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Semi realistic.</a:t>
            </a:r>
            <a:endParaRPr sz="1200">
              <a:solidFill>
                <a:schemeClr val="dk1"/>
              </a:solidFill>
              <a:latin typeface="Nunito Light"/>
              <a:ea typeface="Nunito Light"/>
              <a:cs typeface="Nunito Light"/>
              <a:sym typeface="Nunito Light"/>
            </a:endParaRPr>
          </a:p>
          <a:p>
            <a:pPr indent="-304800" lvl="0" marL="45720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Realistic texture.</a:t>
            </a:r>
            <a:endParaRPr sz="1200">
              <a:solidFill>
                <a:schemeClr val="dk1"/>
              </a:solidFill>
              <a:latin typeface="Nunito Light"/>
              <a:ea typeface="Nunito Light"/>
              <a:cs typeface="Nunito Light"/>
              <a:sym typeface="Nunito Light"/>
            </a:endParaRPr>
          </a:p>
          <a:p>
            <a:pPr indent="-304800" lvl="0" marL="45720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Non realistic shapes.</a:t>
            </a:r>
            <a:endParaRPr sz="1200">
              <a:solidFill>
                <a:schemeClr val="dk1"/>
              </a:solidFill>
              <a:latin typeface="Nunito Light"/>
              <a:ea typeface="Nunito Light"/>
              <a:cs typeface="Nunito Light"/>
              <a:sym typeface="Nunito Light"/>
            </a:endParaRPr>
          </a:p>
          <a:p>
            <a:pPr indent="-304800" lvl="0" marL="45720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Modern vs. old.</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None/>
            </a:pPr>
            <a:r>
              <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None/>
            </a:pPr>
            <a:r>
              <a:t/>
            </a:r>
            <a:endParaRPr sz="1200">
              <a:solidFill>
                <a:schemeClr val="dk1"/>
              </a:solidFill>
              <a:latin typeface="Nunito Light"/>
              <a:ea typeface="Nunito Light"/>
              <a:cs typeface="Nunito Light"/>
              <a:sym typeface="Nunito Light"/>
            </a:endParaRPr>
          </a:p>
        </p:txBody>
      </p:sp>
      <p:pic>
        <p:nvPicPr>
          <p:cNvPr id="163" name="Google Shape;163;p25"/>
          <p:cNvPicPr preferRelativeResize="0"/>
          <p:nvPr/>
        </p:nvPicPr>
        <p:blipFill>
          <a:blip r:embed="rId4">
            <a:alphaModFix/>
          </a:blip>
          <a:stretch>
            <a:fillRect/>
          </a:stretch>
        </p:blipFill>
        <p:spPr>
          <a:xfrm>
            <a:off x="3493679" y="3250650"/>
            <a:ext cx="1336701" cy="1450650"/>
          </a:xfrm>
          <a:prstGeom prst="rect">
            <a:avLst/>
          </a:prstGeom>
          <a:noFill/>
          <a:ln>
            <a:noFill/>
          </a:ln>
        </p:spPr>
      </p:pic>
      <p:pic>
        <p:nvPicPr>
          <p:cNvPr id="164" name="Google Shape;164;p25"/>
          <p:cNvPicPr preferRelativeResize="0"/>
          <p:nvPr/>
        </p:nvPicPr>
        <p:blipFill>
          <a:blip r:embed="rId5">
            <a:alphaModFix/>
          </a:blip>
          <a:stretch>
            <a:fillRect/>
          </a:stretch>
        </p:blipFill>
        <p:spPr>
          <a:xfrm>
            <a:off x="2754444" y="1040376"/>
            <a:ext cx="4182302" cy="2002425"/>
          </a:xfrm>
          <a:prstGeom prst="rect">
            <a:avLst/>
          </a:prstGeom>
          <a:noFill/>
          <a:ln>
            <a:noFill/>
          </a:ln>
        </p:spPr>
      </p:pic>
      <p:pic>
        <p:nvPicPr>
          <p:cNvPr id="165" name="Google Shape;165;p25"/>
          <p:cNvPicPr preferRelativeResize="0"/>
          <p:nvPr/>
        </p:nvPicPr>
        <p:blipFill rotWithShape="1">
          <a:blip r:embed="rId6">
            <a:alphaModFix/>
          </a:blip>
          <a:srcRect b="0" l="1922" r="0" t="0"/>
          <a:stretch/>
        </p:blipFill>
        <p:spPr>
          <a:xfrm>
            <a:off x="1902072" y="3250650"/>
            <a:ext cx="1474767" cy="1450661"/>
          </a:xfrm>
          <a:prstGeom prst="rect">
            <a:avLst/>
          </a:prstGeom>
          <a:noFill/>
          <a:ln>
            <a:noFill/>
          </a:ln>
        </p:spPr>
      </p:pic>
      <p:pic>
        <p:nvPicPr>
          <p:cNvPr id="166" name="Google Shape;166;p25"/>
          <p:cNvPicPr preferRelativeResize="0"/>
          <p:nvPr/>
        </p:nvPicPr>
        <p:blipFill rotWithShape="1">
          <a:blip r:embed="rId7">
            <a:alphaModFix/>
          </a:blip>
          <a:srcRect b="0" l="-2312" r="0" t="0"/>
          <a:stretch/>
        </p:blipFill>
        <p:spPr>
          <a:xfrm>
            <a:off x="534058" y="3250650"/>
            <a:ext cx="1251184" cy="1450661"/>
          </a:xfrm>
          <a:prstGeom prst="rect">
            <a:avLst/>
          </a:prstGeom>
          <a:noFill/>
          <a:ln>
            <a:noFill/>
          </a:ln>
        </p:spPr>
      </p:pic>
      <p:pic>
        <p:nvPicPr>
          <p:cNvPr id="167" name="Google Shape;167;p25"/>
          <p:cNvPicPr preferRelativeResize="0"/>
          <p:nvPr/>
        </p:nvPicPr>
        <p:blipFill>
          <a:blip r:embed="rId8">
            <a:alphaModFix/>
          </a:blip>
          <a:stretch>
            <a:fillRect/>
          </a:stretch>
        </p:blipFill>
        <p:spPr>
          <a:xfrm>
            <a:off x="6777337" y="981505"/>
            <a:ext cx="1789100" cy="1214925"/>
          </a:xfrm>
          <a:prstGeom prst="rect">
            <a:avLst/>
          </a:prstGeom>
          <a:noFill/>
          <a:ln>
            <a:noFill/>
          </a:ln>
        </p:spPr>
      </p:pic>
      <p:pic>
        <p:nvPicPr>
          <p:cNvPr id="168" name="Google Shape;168;p25"/>
          <p:cNvPicPr preferRelativeResize="0"/>
          <p:nvPr/>
        </p:nvPicPr>
        <p:blipFill rotWithShape="1">
          <a:blip r:embed="rId9">
            <a:alphaModFix/>
          </a:blip>
          <a:srcRect b="10190" l="17347" r="15362" t="18196"/>
          <a:stretch/>
        </p:blipFill>
        <p:spPr>
          <a:xfrm>
            <a:off x="6255682" y="3165164"/>
            <a:ext cx="2672401" cy="1733446"/>
          </a:xfrm>
          <a:prstGeom prst="rect">
            <a:avLst/>
          </a:prstGeom>
          <a:noFill/>
          <a:ln>
            <a:noFill/>
          </a:ln>
        </p:spPr>
      </p:pic>
      <p:pic>
        <p:nvPicPr>
          <p:cNvPr id="169" name="Google Shape;169;p25"/>
          <p:cNvPicPr preferRelativeResize="0"/>
          <p:nvPr/>
        </p:nvPicPr>
        <p:blipFill rotWithShape="1">
          <a:blip r:embed="rId10">
            <a:alphaModFix/>
          </a:blip>
          <a:srcRect b="24820" l="37637" r="16769" t="24296"/>
          <a:stretch/>
        </p:blipFill>
        <p:spPr>
          <a:xfrm>
            <a:off x="6760201" y="2080424"/>
            <a:ext cx="1789099" cy="1216831"/>
          </a:xfrm>
          <a:prstGeom prst="rect">
            <a:avLst/>
          </a:prstGeom>
          <a:noFill/>
          <a:ln>
            <a:noFill/>
          </a:ln>
        </p:spPr>
      </p:pic>
      <p:pic>
        <p:nvPicPr>
          <p:cNvPr id="170" name="Google Shape;170;p25"/>
          <p:cNvPicPr preferRelativeResize="0"/>
          <p:nvPr/>
        </p:nvPicPr>
        <p:blipFill>
          <a:blip r:embed="rId11">
            <a:alphaModFix/>
          </a:blip>
          <a:stretch>
            <a:fillRect/>
          </a:stretch>
        </p:blipFill>
        <p:spPr>
          <a:xfrm>
            <a:off x="4816869" y="3198773"/>
            <a:ext cx="1457650" cy="1427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6" name="Google Shape;176;p26"/>
          <p:cNvSpPr txBox="1"/>
          <p:nvPr>
            <p:ph type="title"/>
          </p:nvPr>
        </p:nvSpPr>
        <p:spPr>
          <a:xfrm>
            <a:off x="5585075" y="144350"/>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UI</a:t>
            </a:r>
            <a:r>
              <a:rPr lang="en" sz="1320">
                <a:latin typeface="Nunito Medium"/>
                <a:ea typeface="Nunito Medium"/>
                <a:cs typeface="Nunito Medium"/>
                <a:sym typeface="Nunito Medium"/>
              </a:rPr>
              <a:t> Design</a:t>
            </a:r>
            <a:endParaRPr sz="1120">
              <a:latin typeface="Nunito Medium"/>
              <a:ea typeface="Nunito Medium"/>
              <a:cs typeface="Nunito Medium"/>
              <a:sym typeface="Nunito Medium"/>
            </a:endParaRPr>
          </a:p>
        </p:txBody>
      </p:sp>
      <p:pic>
        <p:nvPicPr>
          <p:cNvPr id="177" name="Google Shape;177;p26"/>
          <p:cNvPicPr preferRelativeResize="0"/>
          <p:nvPr/>
        </p:nvPicPr>
        <p:blipFill>
          <a:blip r:embed="rId4">
            <a:alphaModFix/>
          </a:blip>
          <a:stretch>
            <a:fillRect/>
          </a:stretch>
        </p:blipFill>
        <p:spPr>
          <a:xfrm>
            <a:off x="685792" y="1648551"/>
            <a:ext cx="3727949" cy="2096974"/>
          </a:xfrm>
          <a:prstGeom prst="rect">
            <a:avLst/>
          </a:prstGeom>
          <a:noFill/>
          <a:ln cap="flat" cmpd="sng" w="9525">
            <a:solidFill>
              <a:schemeClr val="dk2"/>
            </a:solidFill>
            <a:prstDash val="solid"/>
            <a:round/>
            <a:headEnd len="sm" w="sm" type="none"/>
            <a:tailEnd len="sm" w="sm" type="none"/>
          </a:ln>
        </p:spPr>
      </p:pic>
      <p:pic>
        <p:nvPicPr>
          <p:cNvPr id="178" name="Google Shape;178;p26"/>
          <p:cNvPicPr preferRelativeResize="0"/>
          <p:nvPr/>
        </p:nvPicPr>
        <p:blipFill>
          <a:blip r:embed="rId5">
            <a:alphaModFix/>
          </a:blip>
          <a:stretch>
            <a:fillRect/>
          </a:stretch>
        </p:blipFill>
        <p:spPr>
          <a:xfrm>
            <a:off x="4616817" y="1623125"/>
            <a:ext cx="3727950" cy="2100068"/>
          </a:xfrm>
          <a:prstGeom prst="rect">
            <a:avLst/>
          </a:prstGeom>
          <a:noFill/>
          <a:ln>
            <a:noFill/>
          </a:ln>
        </p:spPr>
      </p:pic>
      <p:sp>
        <p:nvSpPr>
          <p:cNvPr id="179" name="Google Shape;179;p26"/>
          <p:cNvSpPr txBox="1"/>
          <p:nvPr>
            <p:ph type="title"/>
          </p:nvPr>
        </p:nvSpPr>
        <p:spPr>
          <a:xfrm>
            <a:off x="580300" y="1265057"/>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120">
                <a:latin typeface="Nunito Light"/>
                <a:ea typeface="Nunito Light"/>
                <a:cs typeface="Nunito Light"/>
                <a:sym typeface="Nunito Light"/>
              </a:rPr>
              <a:t>Website</a:t>
            </a:r>
            <a:endParaRPr sz="920">
              <a:latin typeface="Nunito Light"/>
              <a:ea typeface="Nunito Light"/>
              <a:cs typeface="Nunito Light"/>
              <a:sym typeface="Nunito Light"/>
            </a:endParaRPr>
          </a:p>
        </p:txBody>
      </p:sp>
      <p:sp>
        <p:nvSpPr>
          <p:cNvPr id="180" name="Google Shape;180;p26"/>
          <p:cNvSpPr txBox="1"/>
          <p:nvPr>
            <p:ph type="title"/>
          </p:nvPr>
        </p:nvSpPr>
        <p:spPr>
          <a:xfrm>
            <a:off x="4524488" y="1265057"/>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120">
                <a:latin typeface="Nunito Light"/>
                <a:ea typeface="Nunito Light"/>
                <a:cs typeface="Nunito Light"/>
                <a:sym typeface="Nunito Light"/>
              </a:rPr>
              <a:t>Security Cameras</a:t>
            </a:r>
            <a:endParaRPr sz="920">
              <a:latin typeface="Nunito Light"/>
              <a:ea typeface="Nunito Light"/>
              <a:cs typeface="Nunito Light"/>
              <a:sym typeface="Nuni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6" name="Google Shape;186;p27"/>
          <p:cNvSpPr txBox="1"/>
          <p:nvPr>
            <p:ph type="title"/>
          </p:nvPr>
        </p:nvSpPr>
        <p:spPr>
          <a:xfrm>
            <a:off x="5585075" y="144350"/>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Post Mortem</a:t>
            </a:r>
            <a:endParaRPr sz="1120">
              <a:latin typeface="Nunito Medium"/>
              <a:ea typeface="Nunito Medium"/>
              <a:cs typeface="Nunito Medium"/>
              <a:sym typeface="Nunito Medium"/>
            </a:endParaRPr>
          </a:p>
        </p:txBody>
      </p:sp>
      <p:sp>
        <p:nvSpPr>
          <p:cNvPr id="187" name="Google Shape;187;p27"/>
          <p:cNvSpPr txBox="1"/>
          <p:nvPr/>
        </p:nvSpPr>
        <p:spPr>
          <a:xfrm>
            <a:off x="551100" y="1271175"/>
            <a:ext cx="5679900" cy="27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Workflows</a:t>
            </a:r>
            <a:r>
              <a:rPr b="1" lang="en" sz="1200">
                <a:solidFill>
                  <a:schemeClr val="dk1"/>
                </a:solidFill>
                <a:latin typeface="Nunito"/>
                <a:ea typeface="Nunito"/>
                <a:cs typeface="Nunito"/>
                <a:sym typeface="Nunito"/>
              </a:rPr>
              <a:t>:</a:t>
            </a:r>
            <a:endParaRPr b="1"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Communication &amp; Feature Decisions</a:t>
            </a:r>
            <a:endParaRPr sz="1200">
              <a:solidFill>
                <a:schemeClr val="dk1"/>
              </a:solidFill>
              <a:latin typeface="Nunito Light"/>
              <a:ea typeface="Nunito Light"/>
              <a:cs typeface="Nunito Light"/>
              <a:sym typeface="Nunito Light"/>
            </a:endParaRPr>
          </a:p>
          <a:p>
            <a:pPr indent="-304800" lvl="0" marL="45720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Availability Indicators</a:t>
            </a:r>
            <a:endParaRPr sz="1200">
              <a:solidFill>
                <a:schemeClr val="dk1"/>
              </a:solidFill>
              <a:latin typeface="Nunito Light"/>
              <a:ea typeface="Nunito Light"/>
              <a:cs typeface="Nunito Light"/>
              <a:sym typeface="Nunito Light"/>
            </a:endParaRPr>
          </a:p>
          <a:p>
            <a:pPr indent="-304800" lvl="0" marL="45720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Meeting Rotations</a:t>
            </a:r>
            <a:endParaRPr sz="1200">
              <a:solidFill>
                <a:schemeClr val="dk1"/>
              </a:solidFill>
              <a:latin typeface="Nunito Light"/>
              <a:ea typeface="Nunito Light"/>
              <a:cs typeface="Nunito Light"/>
              <a:sym typeface="Nunito Light"/>
            </a:endParaRPr>
          </a:p>
          <a:p>
            <a:pPr indent="-304800" lvl="0" marL="45720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Building upon Feature List</a:t>
            </a:r>
            <a:endParaRPr sz="1200">
              <a:solidFill>
                <a:schemeClr val="dk1"/>
              </a:solidFill>
              <a:latin typeface="Nunito Light"/>
              <a:ea typeface="Nunito Light"/>
              <a:cs typeface="Nunito Light"/>
              <a:sym typeface="Nunito Light"/>
            </a:endParaRPr>
          </a:p>
          <a:p>
            <a:pPr indent="-304800" lvl="0" marL="45720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Codecks &amp; Task Updates</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None/>
            </a:pPr>
            <a:r>
              <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None/>
            </a:pPr>
            <a:r>
              <a:rPr b="1" lang="en" sz="1200">
                <a:solidFill>
                  <a:schemeClr val="dk1"/>
                </a:solidFill>
                <a:latin typeface="Nunito"/>
                <a:ea typeface="Nunito"/>
                <a:cs typeface="Nunito"/>
                <a:sym typeface="Nunito"/>
              </a:rPr>
              <a:t>Testing</a:t>
            </a:r>
            <a:r>
              <a:rPr b="1" lang="en" sz="1200">
                <a:solidFill>
                  <a:schemeClr val="dk1"/>
                </a:solidFill>
                <a:latin typeface="Nunito"/>
                <a:ea typeface="Nunito"/>
                <a:cs typeface="Nunito"/>
                <a:sym typeface="Nunito"/>
              </a:rPr>
              <a:t>:</a:t>
            </a:r>
            <a:endParaRPr b="1"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Delivery of builds</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None/>
            </a:pPr>
            <a:r>
              <a:t/>
            </a:r>
            <a:endParaRPr sz="1200">
              <a:solidFill>
                <a:schemeClr val="dk1"/>
              </a:solidFill>
              <a:latin typeface="Nunito Light"/>
              <a:ea typeface="Nunito Light"/>
              <a:cs typeface="Nunito Light"/>
              <a:sym typeface="Nunito Light"/>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Nunito"/>
                <a:ea typeface="Nunito"/>
                <a:cs typeface="Nunito"/>
                <a:sym typeface="Nunito"/>
              </a:rPr>
              <a:t>Other:</a:t>
            </a:r>
            <a:endParaRPr b="1"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Copyright Issues</a:t>
            </a:r>
            <a:endParaRPr sz="1200">
              <a:solidFill>
                <a:schemeClr val="dk1"/>
              </a:solidFill>
              <a:latin typeface="Nunito Light"/>
              <a:ea typeface="Nunito Light"/>
              <a:cs typeface="Nunito Light"/>
              <a:sym typeface="Nunito Light"/>
            </a:endParaRPr>
          </a:p>
        </p:txBody>
      </p:sp>
      <p:pic>
        <p:nvPicPr>
          <p:cNvPr id="188" name="Google Shape;188;p27"/>
          <p:cNvPicPr preferRelativeResize="0"/>
          <p:nvPr/>
        </p:nvPicPr>
        <p:blipFill>
          <a:blip r:embed="rId4">
            <a:alphaModFix/>
          </a:blip>
          <a:stretch>
            <a:fillRect/>
          </a:stretch>
        </p:blipFill>
        <p:spPr>
          <a:xfrm>
            <a:off x="4760650" y="3005375"/>
            <a:ext cx="3291576" cy="1851501"/>
          </a:xfrm>
          <a:prstGeom prst="rect">
            <a:avLst/>
          </a:prstGeom>
          <a:noFill/>
          <a:ln>
            <a:noFill/>
          </a:ln>
        </p:spPr>
      </p:pic>
      <p:pic>
        <p:nvPicPr>
          <p:cNvPr id="189" name="Google Shape;189;p27"/>
          <p:cNvPicPr preferRelativeResize="0"/>
          <p:nvPr/>
        </p:nvPicPr>
        <p:blipFill>
          <a:blip r:embed="rId5">
            <a:alphaModFix/>
          </a:blip>
          <a:stretch>
            <a:fillRect/>
          </a:stretch>
        </p:blipFill>
        <p:spPr>
          <a:xfrm>
            <a:off x="4681275" y="1024150"/>
            <a:ext cx="3450322" cy="1940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8"/>
          <p:cNvPicPr preferRelativeResize="0"/>
          <p:nvPr/>
        </p:nvPicPr>
        <p:blipFill>
          <a:blip r:embed="rId3">
            <a:alphaModFix/>
          </a:blip>
          <a:stretch>
            <a:fillRect/>
          </a:stretch>
        </p:blipFill>
        <p:spPr>
          <a:xfrm>
            <a:off x="863470" y="675263"/>
            <a:ext cx="6743050" cy="3792974"/>
          </a:xfrm>
          <a:prstGeom prst="rect">
            <a:avLst/>
          </a:prstGeom>
          <a:noFill/>
          <a:ln>
            <a:noFill/>
          </a:ln>
        </p:spPr>
      </p:pic>
      <p:sp>
        <p:nvSpPr>
          <p:cNvPr id="195" name="Google Shape;195;p28"/>
          <p:cNvSpPr txBox="1"/>
          <p:nvPr>
            <p:ph idx="1" type="body"/>
          </p:nvPr>
        </p:nvSpPr>
        <p:spPr>
          <a:xfrm>
            <a:off x="2925973" y="3321550"/>
            <a:ext cx="5154000" cy="43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chemeClr val="dk1"/>
                </a:solidFill>
                <a:latin typeface="Nunito"/>
                <a:ea typeface="Nunito"/>
                <a:cs typeface="Nunito"/>
                <a:sym typeface="Nunito"/>
              </a:rPr>
              <a:t>Thank you and don’t forget to visit jungle.com</a:t>
            </a:r>
            <a:endParaRPr sz="1400">
              <a:solidFill>
                <a:schemeClr val="dk1"/>
              </a:solidFill>
              <a:latin typeface="Nunito"/>
              <a:ea typeface="Nunito"/>
              <a:cs typeface="Nunito"/>
              <a:sym typeface="Nunito"/>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Nunito"/>
              <a:ea typeface="Nunito"/>
              <a:cs typeface="Nunito"/>
              <a:sym typeface="Nunito"/>
            </a:endParaRPr>
          </a:p>
          <a:p>
            <a:pPr indent="0" lvl="0" marL="0" rtl="0" algn="l">
              <a:spcBef>
                <a:spcPts val="0"/>
              </a:spcBef>
              <a:spcAft>
                <a:spcPts val="1200"/>
              </a:spcAft>
              <a:buNone/>
            </a:pPr>
            <a:r>
              <a:t/>
            </a:r>
            <a:endParaRPr sz="14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0"/>
            <a:ext cx="9144003"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71" name="Google Shape;71;p16"/>
          <p:cNvSpPr txBox="1"/>
          <p:nvPr>
            <p:ph type="title"/>
          </p:nvPr>
        </p:nvSpPr>
        <p:spPr>
          <a:xfrm>
            <a:off x="5585075" y="144350"/>
            <a:ext cx="13731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High Concept</a:t>
            </a:r>
            <a:endParaRPr sz="1120">
              <a:latin typeface="Nunito Medium"/>
              <a:ea typeface="Nunito Medium"/>
              <a:cs typeface="Nunito Medium"/>
              <a:sym typeface="Nunito Medium"/>
            </a:endParaRPr>
          </a:p>
        </p:txBody>
      </p:sp>
      <p:sp>
        <p:nvSpPr>
          <p:cNvPr id="72" name="Google Shape;72;p16"/>
          <p:cNvSpPr txBox="1"/>
          <p:nvPr>
            <p:ph idx="1" type="body"/>
          </p:nvPr>
        </p:nvSpPr>
        <p:spPr>
          <a:xfrm>
            <a:off x="914400" y="1355329"/>
            <a:ext cx="7285200" cy="3384600"/>
          </a:xfrm>
          <a:prstGeom prst="rect">
            <a:avLst/>
          </a:prstGeom>
        </p:spPr>
        <p:txBody>
          <a:bodyPr anchorCtr="0" anchor="t" bIns="91425" lIns="91425" spcFirstLastPara="1" rIns="91425" wrap="square" tIns="91425">
            <a:normAutofit/>
          </a:bodyPr>
          <a:lstStyle/>
          <a:p>
            <a:pPr indent="0" lvl="0" marL="0" marR="914400" rtl="0" algn="just">
              <a:lnSpc>
                <a:spcPct val="115000"/>
              </a:lnSpc>
              <a:spcBef>
                <a:spcPts val="0"/>
              </a:spcBef>
              <a:spcAft>
                <a:spcPts val="0"/>
              </a:spcAft>
              <a:buClr>
                <a:schemeClr val="dk1"/>
              </a:buClr>
              <a:buSzPts val="1100"/>
              <a:buFont typeface="Arial"/>
              <a:buNone/>
            </a:pPr>
            <a:r>
              <a:t/>
            </a:r>
            <a:endParaRPr b="1" sz="1200">
              <a:solidFill>
                <a:schemeClr val="dk1"/>
              </a:solidFill>
              <a:latin typeface="Nunito"/>
              <a:ea typeface="Nunito"/>
              <a:cs typeface="Nunito"/>
              <a:sym typeface="Nunito"/>
            </a:endParaRPr>
          </a:p>
          <a:p>
            <a:pPr indent="0" lvl="0" marL="0" marR="914400" rtl="0" algn="just">
              <a:lnSpc>
                <a:spcPct val="115000"/>
              </a:lnSpc>
              <a:spcBef>
                <a:spcPts val="0"/>
              </a:spcBef>
              <a:spcAft>
                <a:spcPts val="0"/>
              </a:spcAft>
              <a:buClr>
                <a:schemeClr val="dk1"/>
              </a:buClr>
              <a:buSzPts val="1100"/>
              <a:buFont typeface="Arial"/>
              <a:buNone/>
            </a:pPr>
            <a:r>
              <a:rPr b="1" lang="en" sz="1200">
                <a:solidFill>
                  <a:schemeClr val="dk1"/>
                </a:solidFill>
                <a:latin typeface="Nunito"/>
                <a:ea typeface="Nunito"/>
                <a:cs typeface="Nunito"/>
                <a:sym typeface="Nunito"/>
              </a:rPr>
              <a:t>Genre:</a:t>
            </a:r>
            <a:r>
              <a:rPr lang="en" sz="1200">
                <a:solidFill>
                  <a:schemeClr val="dk1"/>
                </a:solidFill>
                <a:latin typeface="Nunito Light"/>
                <a:ea typeface="Nunito Light"/>
                <a:cs typeface="Nunito Light"/>
                <a:sym typeface="Nunito Light"/>
              </a:rPr>
              <a:t> </a:t>
            </a:r>
            <a:endParaRPr sz="1200">
              <a:solidFill>
                <a:schemeClr val="dk1"/>
              </a:solidFill>
              <a:latin typeface="Nunito Light"/>
              <a:ea typeface="Nunito Light"/>
              <a:cs typeface="Nunito Light"/>
              <a:sym typeface="Nunito Light"/>
            </a:endParaRPr>
          </a:p>
          <a:p>
            <a:pPr indent="-304800" lvl="0" marL="457200" marR="914400" rtl="0" algn="just">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A</a:t>
            </a:r>
            <a:r>
              <a:rPr lang="en" sz="1200">
                <a:solidFill>
                  <a:schemeClr val="dk1"/>
                </a:solidFill>
                <a:latin typeface="Nunito Light"/>
                <a:ea typeface="Nunito Light"/>
                <a:cs typeface="Nunito Light"/>
                <a:sym typeface="Nunito Light"/>
              </a:rPr>
              <a:t>n action job-simulator.</a:t>
            </a:r>
            <a:endParaRPr sz="1200">
              <a:solidFill>
                <a:schemeClr val="dk1"/>
              </a:solidFill>
              <a:latin typeface="Nunito Light"/>
              <a:ea typeface="Nunito Light"/>
              <a:cs typeface="Nunito Light"/>
              <a:sym typeface="Nunito Light"/>
            </a:endParaRPr>
          </a:p>
          <a:p>
            <a:pPr indent="0" lvl="0" marL="0" marR="914400" rtl="0" algn="just">
              <a:lnSpc>
                <a:spcPct val="115000"/>
              </a:lnSpc>
              <a:spcBef>
                <a:spcPts val="0"/>
              </a:spcBef>
              <a:spcAft>
                <a:spcPts val="0"/>
              </a:spcAft>
              <a:buNone/>
            </a:pPr>
            <a:r>
              <a:t/>
            </a:r>
            <a:endParaRPr sz="1200">
              <a:solidFill>
                <a:schemeClr val="dk1"/>
              </a:solidFill>
              <a:latin typeface="Nunito Light"/>
              <a:ea typeface="Nunito Light"/>
              <a:cs typeface="Nunito Light"/>
              <a:sym typeface="Nunito Light"/>
            </a:endParaRPr>
          </a:p>
          <a:p>
            <a:pPr indent="0" lvl="0" marL="0" marR="914400" rtl="0" algn="just">
              <a:lnSpc>
                <a:spcPct val="115000"/>
              </a:lnSpc>
              <a:spcBef>
                <a:spcPts val="0"/>
              </a:spcBef>
              <a:spcAft>
                <a:spcPts val="0"/>
              </a:spcAft>
              <a:buClr>
                <a:schemeClr val="dk1"/>
              </a:buClr>
              <a:buSzPts val="1100"/>
              <a:buFont typeface="Arial"/>
              <a:buNone/>
            </a:pPr>
            <a:r>
              <a:rPr b="1" lang="en" sz="1200">
                <a:solidFill>
                  <a:schemeClr val="dk1"/>
                </a:solidFill>
                <a:latin typeface="Nunito"/>
                <a:ea typeface="Nunito"/>
                <a:cs typeface="Nunito"/>
                <a:sym typeface="Nunito"/>
              </a:rPr>
              <a:t>Target audience:</a:t>
            </a:r>
            <a:r>
              <a:rPr lang="en" sz="1200">
                <a:solidFill>
                  <a:schemeClr val="dk1"/>
                </a:solidFill>
                <a:latin typeface="Nunito Light"/>
                <a:ea typeface="Nunito Light"/>
                <a:cs typeface="Nunito Light"/>
                <a:sym typeface="Nunito Light"/>
              </a:rPr>
              <a:t> </a:t>
            </a:r>
            <a:endParaRPr sz="1200">
              <a:solidFill>
                <a:schemeClr val="dk1"/>
              </a:solidFill>
              <a:latin typeface="Nunito Light"/>
              <a:ea typeface="Nunito Light"/>
              <a:cs typeface="Nunito Light"/>
              <a:sym typeface="Nunito Light"/>
            </a:endParaRPr>
          </a:p>
          <a:p>
            <a:pPr indent="-304800" lvl="0" marL="457200" marR="914400" rtl="0" algn="just">
              <a:lnSpc>
                <a:spcPct val="11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S</a:t>
            </a:r>
            <a:r>
              <a:rPr lang="en" sz="1200">
                <a:solidFill>
                  <a:schemeClr val="dk1"/>
                </a:solidFill>
                <a:latin typeface="Nunito Light"/>
                <a:ea typeface="Nunito Light"/>
                <a:cs typeface="Nunito Light"/>
                <a:sym typeface="Nunito Light"/>
              </a:rPr>
              <a:t>kill-honing and achieving player-type.</a:t>
            </a:r>
            <a:endParaRPr sz="1200">
              <a:solidFill>
                <a:schemeClr val="dk1"/>
              </a:solidFill>
              <a:latin typeface="Nunito Light"/>
              <a:ea typeface="Nunito Light"/>
              <a:cs typeface="Nunito Light"/>
              <a:sym typeface="Nunito Light"/>
            </a:endParaRPr>
          </a:p>
          <a:p>
            <a:pPr indent="0" lvl="0" marL="0" marR="914400" rtl="0" algn="just">
              <a:lnSpc>
                <a:spcPct val="115000"/>
              </a:lnSpc>
              <a:spcBef>
                <a:spcPts val="0"/>
              </a:spcBef>
              <a:spcAft>
                <a:spcPts val="0"/>
              </a:spcAft>
              <a:buNone/>
            </a:pPr>
            <a:r>
              <a:t/>
            </a:r>
            <a:endParaRPr sz="1200">
              <a:solidFill>
                <a:schemeClr val="dk1"/>
              </a:solidFill>
              <a:latin typeface="Nunito Light"/>
              <a:ea typeface="Nunito Light"/>
              <a:cs typeface="Nunito Light"/>
              <a:sym typeface="Nunito Light"/>
            </a:endParaRPr>
          </a:p>
          <a:p>
            <a:pPr indent="0" lvl="0" marL="0" marR="914400" rtl="0" algn="just">
              <a:lnSpc>
                <a:spcPct val="115000"/>
              </a:lnSpc>
              <a:spcBef>
                <a:spcPts val="0"/>
              </a:spcBef>
              <a:spcAft>
                <a:spcPts val="0"/>
              </a:spcAft>
              <a:buClr>
                <a:schemeClr val="dk1"/>
              </a:buClr>
              <a:buSzPts val="1100"/>
              <a:buFont typeface="Arial"/>
              <a:buNone/>
            </a:pPr>
            <a:r>
              <a:rPr b="1" lang="en" sz="1200">
                <a:solidFill>
                  <a:schemeClr val="dk1"/>
                </a:solidFill>
                <a:latin typeface="Nunito"/>
                <a:ea typeface="Nunito"/>
                <a:cs typeface="Nunito"/>
                <a:sym typeface="Nunito"/>
              </a:rPr>
              <a:t>Game feel:</a:t>
            </a:r>
            <a:r>
              <a:rPr lang="en" sz="1200">
                <a:solidFill>
                  <a:schemeClr val="dk1"/>
                </a:solidFill>
                <a:latin typeface="Nunito Light"/>
                <a:ea typeface="Nunito Light"/>
                <a:cs typeface="Nunito Light"/>
                <a:sym typeface="Nunito Light"/>
              </a:rPr>
              <a:t> </a:t>
            </a:r>
            <a:endParaRPr sz="1200">
              <a:solidFill>
                <a:schemeClr val="dk1"/>
              </a:solidFill>
              <a:latin typeface="Nunito Light"/>
              <a:ea typeface="Nunito Light"/>
              <a:cs typeface="Nunito Light"/>
              <a:sym typeface="Nunito Light"/>
            </a:endParaRPr>
          </a:p>
          <a:p>
            <a:pPr indent="-304800" lvl="0" marL="457200" marR="914400" rtl="0" algn="just">
              <a:spcBef>
                <a:spcPts val="0"/>
              </a:spcBef>
              <a:spcAft>
                <a:spcPts val="0"/>
              </a:spcAft>
              <a:buClr>
                <a:srgbClr val="262626"/>
              </a:buClr>
              <a:buSzPts val="1200"/>
              <a:buFont typeface="Nunito Light"/>
              <a:buChar char="●"/>
            </a:pPr>
            <a:r>
              <a:rPr lang="en" sz="1200">
                <a:solidFill>
                  <a:schemeClr val="dk1"/>
                </a:solidFill>
                <a:latin typeface="Nunito Light"/>
                <a:ea typeface="Nunito Light"/>
                <a:cs typeface="Nunito Light"/>
                <a:sym typeface="Nunito Light"/>
              </a:rPr>
              <a:t>Experience the joy of repetitive work. </a:t>
            </a:r>
            <a:endParaRPr sz="1200">
              <a:solidFill>
                <a:schemeClr val="dk1"/>
              </a:solidFill>
              <a:latin typeface="Nunito Light"/>
              <a:ea typeface="Nunito Light"/>
              <a:cs typeface="Nunito Light"/>
              <a:sym typeface="Nunito Light"/>
            </a:endParaRPr>
          </a:p>
          <a:p>
            <a:pPr indent="-304800" lvl="0" marL="457200" rtl="0" algn="l">
              <a:lnSpc>
                <a:spcPct val="100000"/>
              </a:lnSpc>
              <a:spcBef>
                <a:spcPts val="0"/>
              </a:spcBef>
              <a:spcAft>
                <a:spcPts val="0"/>
              </a:spcAft>
              <a:buClr>
                <a:srgbClr val="262626"/>
              </a:buClr>
              <a:buSzPts val="1200"/>
              <a:buFont typeface="Nunito Light"/>
              <a:buChar char="●"/>
            </a:pPr>
            <a:r>
              <a:rPr lang="en" sz="1200">
                <a:solidFill>
                  <a:srgbClr val="262626"/>
                </a:solidFill>
                <a:latin typeface="Nunito Light"/>
                <a:ea typeface="Nunito Light"/>
                <a:cs typeface="Nunito Light"/>
                <a:sym typeface="Nunito Light"/>
              </a:rPr>
              <a:t>Dehumanizing </a:t>
            </a:r>
            <a:endParaRPr sz="1200">
              <a:solidFill>
                <a:srgbClr val="262626"/>
              </a:solidFill>
              <a:latin typeface="Nunito Light"/>
              <a:ea typeface="Nunito Light"/>
              <a:cs typeface="Nunito Light"/>
              <a:sym typeface="Nunito Light"/>
            </a:endParaRPr>
          </a:p>
          <a:p>
            <a:pPr indent="0" lvl="0" marL="0" marR="914400" rtl="0" algn="just">
              <a:spcBef>
                <a:spcPts val="0"/>
              </a:spcBef>
              <a:spcAft>
                <a:spcPts val="0"/>
              </a:spcAft>
              <a:buNone/>
            </a:pPr>
            <a:r>
              <a:t/>
            </a:r>
            <a:endParaRPr sz="1200">
              <a:solidFill>
                <a:srgbClr val="262626"/>
              </a:solidFill>
              <a:latin typeface="Nunito Light"/>
              <a:ea typeface="Nunito Light"/>
              <a:cs typeface="Nunito Light"/>
              <a:sym typeface="Nunito Light"/>
            </a:endParaRPr>
          </a:p>
          <a:p>
            <a:pPr indent="0" lvl="0" marL="0" rtl="0" algn="l">
              <a:lnSpc>
                <a:spcPct val="100000"/>
              </a:lnSpc>
              <a:spcBef>
                <a:spcPts val="0"/>
              </a:spcBef>
              <a:spcAft>
                <a:spcPts val="0"/>
              </a:spcAft>
              <a:buNone/>
            </a:pPr>
            <a:r>
              <a:t/>
            </a:r>
            <a:endParaRPr sz="1200">
              <a:solidFill>
                <a:srgbClr val="262626"/>
              </a:solidFill>
              <a:latin typeface="Nunito Light"/>
              <a:ea typeface="Nunito Light"/>
              <a:cs typeface="Nunito Light"/>
              <a:sym typeface="Nunito Light"/>
            </a:endParaRPr>
          </a:p>
        </p:txBody>
      </p:sp>
      <p:pic>
        <p:nvPicPr>
          <p:cNvPr id="73" name="Google Shape;73;p16"/>
          <p:cNvPicPr preferRelativeResize="0"/>
          <p:nvPr/>
        </p:nvPicPr>
        <p:blipFill>
          <a:blip r:embed="rId4">
            <a:alphaModFix/>
          </a:blip>
          <a:stretch>
            <a:fillRect/>
          </a:stretch>
        </p:blipFill>
        <p:spPr>
          <a:xfrm>
            <a:off x="4407161" y="1388838"/>
            <a:ext cx="4302049" cy="2419900"/>
          </a:xfrm>
          <a:prstGeom prst="rect">
            <a:avLst/>
          </a:prstGeom>
          <a:noFill/>
          <a:ln>
            <a:noFill/>
          </a:ln>
        </p:spPr>
      </p:pic>
      <p:sp>
        <p:nvSpPr>
          <p:cNvPr id="74" name="Google Shape;74;p16"/>
          <p:cNvSpPr txBox="1"/>
          <p:nvPr/>
        </p:nvSpPr>
        <p:spPr>
          <a:xfrm>
            <a:off x="5964017" y="2987126"/>
            <a:ext cx="373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Your happiness is our first priority :-(</a:t>
            </a:r>
            <a:endParaRPr sz="10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80" name="Google Shape;80;p17"/>
          <p:cNvPicPr preferRelativeResize="0"/>
          <p:nvPr/>
        </p:nvPicPr>
        <p:blipFill>
          <a:blip r:embed="rId4">
            <a:alphaModFix/>
          </a:blip>
          <a:stretch>
            <a:fillRect/>
          </a:stretch>
        </p:blipFill>
        <p:spPr>
          <a:xfrm>
            <a:off x="317371" y="1756248"/>
            <a:ext cx="3812718" cy="2147807"/>
          </a:xfrm>
          <a:prstGeom prst="rect">
            <a:avLst/>
          </a:prstGeom>
          <a:noFill/>
          <a:ln>
            <a:noFill/>
          </a:ln>
        </p:spPr>
      </p:pic>
      <p:pic>
        <p:nvPicPr>
          <p:cNvPr id="81" name="Google Shape;81;p17"/>
          <p:cNvPicPr preferRelativeResize="0"/>
          <p:nvPr/>
        </p:nvPicPr>
        <p:blipFill>
          <a:blip r:embed="rId5">
            <a:alphaModFix/>
          </a:blip>
          <a:stretch>
            <a:fillRect/>
          </a:stretch>
        </p:blipFill>
        <p:spPr>
          <a:xfrm>
            <a:off x="4333792" y="1667894"/>
            <a:ext cx="4545041" cy="2290850"/>
          </a:xfrm>
          <a:prstGeom prst="rect">
            <a:avLst/>
          </a:prstGeom>
          <a:noFill/>
          <a:ln>
            <a:noFill/>
          </a:ln>
        </p:spPr>
      </p:pic>
      <p:sp>
        <p:nvSpPr>
          <p:cNvPr id="82" name="Google Shape;82;p17"/>
          <p:cNvSpPr txBox="1"/>
          <p:nvPr>
            <p:ph type="title"/>
          </p:nvPr>
        </p:nvSpPr>
        <p:spPr>
          <a:xfrm>
            <a:off x="5585075" y="144350"/>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Core Game Loop</a:t>
            </a:r>
            <a:endParaRPr sz="1120">
              <a:latin typeface="Nunito Medium"/>
              <a:ea typeface="Nunito Medium"/>
              <a:cs typeface="Nunito Medium"/>
              <a:sym typeface="Nunito Medium"/>
            </a:endParaRPr>
          </a:p>
        </p:txBody>
      </p:sp>
      <p:sp>
        <p:nvSpPr>
          <p:cNvPr id="83" name="Google Shape;83;p17"/>
          <p:cNvSpPr txBox="1"/>
          <p:nvPr>
            <p:ph type="title"/>
          </p:nvPr>
        </p:nvSpPr>
        <p:spPr>
          <a:xfrm>
            <a:off x="218882" y="1410144"/>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120">
                <a:latin typeface="Nunito Light"/>
                <a:ea typeface="Nunito Light"/>
                <a:cs typeface="Nunito Light"/>
                <a:sym typeface="Nunito Light"/>
              </a:rPr>
              <a:t>In-game core loop</a:t>
            </a:r>
            <a:endParaRPr sz="920">
              <a:latin typeface="Nunito Light"/>
              <a:ea typeface="Nunito Light"/>
              <a:cs typeface="Nunito Light"/>
              <a:sym typeface="Nunito Light"/>
            </a:endParaRPr>
          </a:p>
        </p:txBody>
      </p:sp>
      <p:sp>
        <p:nvSpPr>
          <p:cNvPr id="84" name="Google Shape;84;p17"/>
          <p:cNvSpPr txBox="1"/>
          <p:nvPr>
            <p:ph type="title"/>
          </p:nvPr>
        </p:nvSpPr>
        <p:spPr>
          <a:xfrm>
            <a:off x="4257607" y="1410144"/>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120">
                <a:latin typeface="Nunito Light"/>
                <a:ea typeface="Nunito Light"/>
                <a:cs typeface="Nunito Light"/>
                <a:sym typeface="Nunito Light"/>
              </a:rPr>
              <a:t>Game loop</a:t>
            </a:r>
            <a:endParaRPr sz="920">
              <a:latin typeface="Nunito Light"/>
              <a:ea typeface="Nunito Light"/>
              <a:cs typeface="Nunito Light"/>
              <a:sym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90" name="Google Shape;90;p18"/>
          <p:cNvSpPr txBox="1"/>
          <p:nvPr>
            <p:ph idx="1" type="body"/>
          </p:nvPr>
        </p:nvSpPr>
        <p:spPr>
          <a:xfrm>
            <a:off x="893125" y="1248119"/>
            <a:ext cx="7364400" cy="3416400"/>
          </a:xfrm>
          <a:prstGeom prst="rect">
            <a:avLst/>
          </a:prstGeom>
        </p:spPr>
        <p:txBody>
          <a:bodyPr anchorCtr="0" anchor="t" bIns="91425" lIns="91425" spcFirstLastPara="1" rIns="91425" wrap="square" tIns="91425">
            <a:noAutofit/>
          </a:bodyPr>
          <a:lstStyle/>
          <a:p>
            <a:pPr indent="0" lvl="0" marL="0" marR="914400" rtl="0" algn="l">
              <a:lnSpc>
                <a:spcPct val="105000"/>
              </a:lnSpc>
              <a:spcBef>
                <a:spcPts val="0"/>
              </a:spcBef>
              <a:spcAft>
                <a:spcPts val="0"/>
              </a:spcAft>
              <a:buClr>
                <a:schemeClr val="dk1"/>
              </a:buClr>
              <a:buSzPts val="1100"/>
              <a:buFont typeface="Arial"/>
              <a:buNone/>
            </a:pPr>
            <a:r>
              <a:rPr b="1" lang="en" sz="1200">
                <a:solidFill>
                  <a:schemeClr val="dk1"/>
                </a:solidFill>
                <a:latin typeface="Nunito"/>
                <a:ea typeface="Nunito"/>
                <a:cs typeface="Nunito"/>
                <a:sym typeface="Nunito"/>
              </a:rPr>
              <a:t>Game features: </a:t>
            </a:r>
            <a:endParaRPr b="1" sz="1200">
              <a:solidFill>
                <a:schemeClr val="dk1"/>
              </a:solidFill>
              <a:latin typeface="Nunito"/>
              <a:ea typeface="Nunito"/>
              <a:cs typeface="Nunito"/>
              <a:sym typeface="Nunito"/>
            </a:endParaRPr>
          </a:p>
          <a:p>
            <a:pPr indent="-304800" lvl="0" marL="457200" marR="914400" rtl="0" algn="just">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Wonky and difficult movement.</a:t>
            </a:r>
            <a:endParaRPr sz="1200">
              <a:solidFill>
                <a:schemeClr val="dk1"/>
              </a:solidFill>
              <a:latin typeface="Nunito Light"/>
              <a:ea typeface="Nunito Light"/>
              <a:cs typeface="Nunito Light"/>
              <a:sym typeface="Nunito Light"/>
            </a:endParaRPr>
          </a:p>
          <a:p>
            <a:pPr indent="-304800" lvl="0" marL="457200" marR="914400" rtl="0" algn="just">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Physics based environment and interaction.</a:t>
            </a:r>
            <a:endParaRPr sz="1200">
              <a:solidFill>
                <a:schemeClr val="dk1"/>
              </a:solidFill>
              <a:latin typeface="Nunito Light"/>
              <a:ea typeface="Nunito Light"/>
              <a:cs typeface="Nunito Light"/>
              <a:sym typeface="Nunito Light"/>
            </a:endParaRPr>
          </a:p>
          <a:p>
            <a:pPr indent="-304800" lvl="0" marL="457200" marR="914400" rtl="0" algn="just">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Procedurally spawned obstacles.</a:t>
            </a:r>
            <a:endParaRPr sz="1200">
              <a:solidFill>
                <a:schemeClr val="dk1"/>
              </a:solidFill>
              <a:latin typeface="Nunito Light"/>
              <a:ea typeface="Nunito Light"/>
              <a:cs typeface="Nunito Light"/>
              <a:sym typeface="Nunito Light"/>
            </a:endParaRPr>
          </a:p>
          <a:p>
            <a:pPr indent="-304800" lvl="0" marL="457200" marR="914400" rtl="0" algn="just">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Interactive environment. </a:t>
            </a:r>
            <a:endParaRPr sz="1200">
              <a:solidFill>
                <a:schemeClr val="dk1"/>
              </a:solidFill>
              <a:latin typeface="Nunito Light"/>
              <a:ea typeface="Nunito Light"/>
              <a:cs typeface="Nunito Light"/>
              <a:sym typeface="Nunito Light"/>
            </a:endParaRPr>
          </a:p>
          <a:p>
            <a:pPr indent="-304800" lvl="0" marL="457200" marR="914400" rtl="0" algn="just">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Every run is different</a:t>
            </a:r>
            <a:endParaRPr sz="1200">
              <a:solidFill>
                <a:schemeClr val="dk1"/>
              </a:solidFill>
              <a:latin typeface="Nunito Light"/>
              <a:ea typeface="Nunito Light"/>
              <a:cs typeface="Nunito Light"/>
              <a:sym typeface="Nunito Light"/>
            </a:endParaRPr>
          </a:p>
          <a:p>
            <a:pPr indent="0" lvl="0" marL="0" rtl="0" algn="l">
              <a:lnSpc>
                <a:spcPct val="10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0" lvl="0" marL="0" rtl="0" algn="l">
              <a:lnSpc>
                <a:spcPct val="105000"/>
              </a:lnSpc>
              <a:spcBef>
                <a:spcPts val="0"/>
              </a:spcBef>
              <a:spcAft>
                <a:spcPts val="0"/>
              </a:spcAft>
              <a:buClr>
                <a:schemeClr val="dk1"/>
              </a:buClr>
              <a:buSzPts val="1100"/>
              <a:buFont typeface="Arial"/>
              <a:buNone/>
            </a:pPr>
            <a:r>
              <a:rPr b="1" lang="en" sz="1200">
                <a:solidFill>
                  <a:schemeClr val="dk1"/>
                </a:solidFill>
                <a:latin typeface="Nunito"/>
                <a:ea typeface="Nunito"/>
                <a:cs typeface="Nunito"/>
                <a:sym typeface="Nunito"/>
              </a:rPr>
              <a:t>Game flow:</a:t>
            </a:r>
            <a:endParaRPr b="1" sz="1200">
              <a:solidFill>
                <a:schemeClr val="dk1"/>
              </a:solidFill>
              <a:latin typeface="Nunito"/>
              <a:ea typeface="Nunito"/>
              <a:cs typeface="Nunito"/>
              <a:sym typeface="Nunito"/>
            </a:endParaRPr>
          </a:p>
          <a:p>
            <a:pPr indent="-304800" lvl="0" marL="4572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Progression: </a:t>
            </a:r>
            <a:endParaRPr sz="1200">
              <a:solidFill>
                <a:schemeClr val="dk1"/>
              </a:solidFill>
              <a:latin typeface="Nunito Light"/>
              <a:ea typeface="Nunito Light"/>
              <a:cs typeface="Nunito Light"/>
              <a:sym typeface="Nunito Light"/>
            </a:endParaRPr>
          </a:p>
          <a:p>
            <a:pPr indent="0" lvl="0" marL="914400" rtl="0" algn="l">
              <a:lnSpc>
                <a:spcPct val="105000"/>
              </a:lnSpc>
              <a:spcBef>
                <a:spcPts val="0"/>
              </a:spcBef>
              <a:spcAft>
                <a:spcPts val="0"/>
              </a:spcAft>
              <a:buNone/>
            </a:pPr>
            <a:r>
              <a:rPr lang="en" sz="1200">
                <a:solidFill>
                  <a:schemeClr val="dk1"/>
                </a:solidFill>
                <a:latin typeface="Nunito Light"/>
                <a:ea typeface="Nunito Light"/>
                <a:cs typeface="Nunito Light"/>
                <a:sym typeface="Nunito Light"/>
              </a:rPr>
              <a:t>Increasing difficulty every level </a:t>
            </a:r>
            <a:endParaRPr sz="1200">
              <a:solidFill>
                <a:schemeClr val="dk1"/>
              </a:solidFill>
              <a:latin typeface="Nunito Light"/>
              <a:ea typeface="Nunito Light"/>
              <a:cs typeface="Nunito Light"/>
              <a:sym typeface="Nunito Light"/>
            </a:endParaRPr>
          </a:p>
          <a:p>
            <a:pPr indent="-304800" lvl="0" marL="4572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Rewards: </a:t>
            </a:r>
            <a:endParaRPr sz="1200">
              <a:solidFill>
                <a:schemeClr val="dk1"/>
              </a:solidFill>
              <a:latin typeface="Nunito Light"/>
              <a:ea typeface="Nunito Light"/>
              <a:cs typeface="Nunito Light"/>
              <a:sym typeface="Nunito Light"/>
            </a:endParaRPr>
          </a:p>
          <a:p>
            <a:pPr indent="-304800" lvl="1" marL="9144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You move on to next level.</a:t>
            </a:r>
            <a:endParaRPr sz="1200">
              <a:solidFill>
                <a:schemeClr val="dk1"/>
              </a:solidFill>
              <a:latin typeface="Nunito Light"/>
              <a:ea typeface="Nunito Light"/>
              <a:cs typeface="Nunito Light"/>
              <a:sym typeface="Nunito Light"/>
            </a:endParaRPr>
          </a:p>
          <a:p>
            <a:pPr indent="-304800" lvl="1" marL="9144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Strive to become employee of the month. </a:t>
            </a:r>
            <a:endParaRPr sz="1200">
              <a:solidFill>
                <a:schemeClr val="dk1"/>
              </a:solidFill>
              <a:latin typeface="Nunito Light"/>
              <a:ea typeface="Nunito Light"/>
              <a:cs typeface="Nunito Light"/>
              <a:sym typeface="Nunito Light"/>
            </a:endParaRPr>
          </a:p>
          <a:p>
            <a:pPr indent="0" lvl="0" marL="914400" rtl="0" algn="l">
              <a:lnSpc>
                <a:spcPct val="105000"/>
              </a:lnSpc>
              <a:spcBef>
                <a:spcPts val="0"/>
              </a:spcBef>
              <a:spcAft>
                <a:spcPts val="0"/>
              </a:spcAft>
              <a:buClr>
                <a:schemeClr val="dk1"/>
              </a:buClr>
              <a:buSzPts val="1100"/>
              <a:buFont typeface="Arial"/>
              <a:buNone/>
            </a:pPr>
            <a:r>
              <a:t/>
            </a:r>
            <a:endParaRPr b="1" sz="1200">
              <a:solidFill>
                <a:schemeClr val="dk1"/>
              </a:solidFill>
              <a:latin typeface="Nunito"/>
              <a:ea typeface="Nunito"/>
              <a:cs typeface="Nunito"/>
              <a:sym typeface="Nunito"/>
            </a:endParaRPr>
          </a:p>
          <a:p>
            <a:pPr indent="0" lvl="0" marL="0" rtl="0" algn="l">
              <a:lnSpc>
                <a:spcPct val="105000"/>
              </a:lnSpc>
              <a:spcBef>
                <a:spcPts val="0"/>
              </a:spcBef>
              <a:spcAft>
                <a:spcPts val="0"/>
              </a:spcAft>
              <a:buClr>
                <a:schemeClr val="dk1"/>
              </a:buClr>
              <a:buSzPts val="1100"/>
              <a:buFont typeface="Arial"/>
              <a:buNone/>
            </a:pPr>
            <a:r>
              <a:rPr b="1" lang="en" sz="1200">
                <a:solidFill>
                  <a:schemeClr val="dk1"/>
                </a:solidFill>
                <a:latin typeface="Nunito"/>
                <a:ea typeface="Nunito"/>
                <a:cs typeface="Nunito"/>
                <a:sym typeface="Nunito"/>
              </a:rPr>
              <a:t>Feedback systems:</a:t>
            </a:r>
            <a:endParaRPr b="1" sz="1200">
              <a:solidFill>
                <a:schemeClr val="dk1"/>
              </a:solidFill>
              <a:latin typeface="Nunito"/>
              <a:ea typeface="Nunito"/>
              <a:cs typeface="Nunito"/>
              <a:sym typeface="Nunito"/>
            </a:endParaRPr>
          </a:p>
          <a:p>
            <a:pPr indent="-304800" lvl="0" marL="4572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Audio feedback from boss</a:t>
            </a:r>
            <a:endParaRPr sz="1200">
              <a:solidFill>
                <a:schemeClr val="dk1"/>
              </a:solidFill>
              <a:latin typeface="Nunito Light"/>
              <a:ea typeface="Nunito Light"/>
              <a:cs typeface="Nunito Light"/>
              <a:sym typeface="Nunito Light"/>
            </a:endParaRPr>
          </a:p>
          <a:p>
            <a:pPr indent="0" lvl="0" marL="0" rtl="0" algn="l">
              <a:lnSpc>
                <a:spcPct val="10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0" lvl="0" marL="0" rtl="0" algn="l">
              <a:lnSpc>
                <a:spcPct val="10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p:txBody>
      </p:sp>
      <p:sp>
        <p:nvSpPr>
          <p:cNvPr id="91" name="Google Shape;91;p18"/>
          <p:cNvSpPr txBox="1"/>
          <p:nvPr>
            <p:ph type="title"/>
          </p:nvPr>
        </p:nvSpPr>
        <p:spPr>
          <a:xfrm>
            <a:off x="5585075" y="144350"/>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Game </a:t>
            </a:r>
            <a:r>
              <a:rPr lang="en" sz="1320">
                <a:latin typeface="Nunito Medium"/>
                <a:ea typeface="Nunito Medium"/>
                <a:cs typeface="Nunito Medium"/>
                <a:sym typeface="Nunito Medium"/>
              </a:rPr>
              <a:t>Design</a:t>
            </a:r>
            <a:endParaRPr sz="1120">
              <a:latin typeface="Nunito Medium"/>
              <a:ea typeface="Nunito Medium"/>
              <a:cs typeface="Nunito Medium"/>
              <a:sym typeface="Nunito Medium"/>
            </a:endParaRPr>
          </a:p>
        </p:txBody>
      </p:sp>
      <p:pic>
        <p:nvPicPr>
          <p:cNvPr id="92" name="Google Shape;92;p18"/>
          <p:cNvPicPr preferRelativeResize="0"/>
          <p:nvPr/>
        </p:nvPicPr>
        <p:blipFill>
          <a:blip r:embed="rId4">
            <a:alphaModFix/>
          </a:blip>
          <a:stretch>
            <a:fillRect/>
          </a:stretch>
        </p:blipFill>
        <p:spPr>
          <a:xfrm>
            <a:off x="3873684" y="935187"/>
            <a:ext cx="6481802" cy="3645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98" name="Google Shape;98;p19"/>
          <p:cNvSpPr txBox="1"/>
          <p:nvPr>
            <p:ph type="title"/>
          </p:nvPr>
        </p:nvSpPr>
        <p:spPr>
          <a:xfrm>
            <a:off x="5585075" y="144350"/>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Technical challenge: PCG</a:t>
            </a:r>
            <a:endParaRPr sz="1120">
              <a:latin typeface="Nunito Medium"/>
              <a:ea typeface="Nunito Medium"/>
              <a:cs typeface="Nunito Medium"/>
              <a:sym typeface="Nunito Medium"/>
            </a:endParaRPr>
          </a:p>
        </p:txBody>
      </p:sp>
      <p:sp>
        <p:nvSpPr>
          <p:cNvPr id="99" name="Google Shape;99;p19"/>
          <p:cNvSpPr txBox="1"/>
          <p:nvPr/>
        </p:nvSpPr>
        <p:spPr>
          <a:xfrm>
            <a:off x="467071" y="1215009"/>
            <a:ext cx="3247800" cy="36663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Clr>
                <a:schemeClr val="dk1"/>
              </a:buClr>
              <a:buSzPts val="1100"/>
              <a:buFont typeface="Arial"/>
              <a:buNone/>
            </a:pPr>
            <a:r>
              <a:rPr b="1" lang="en" sz="1200">
                <a:solidFill>
                  <a:schemeClr val="dk1"/>
                </a:solidFill>
                <a:latin typeface="Nunito"/>
                <a:ea typeface="Nunito"/>
                <a:cs typeface="Nunito"/>
                <a:sym typeface="Nunito"/>
              </a:rPr>
              <a:t>Procedural generated obstacles:</a:t>
            </a:r>
            <a:endParaRPr b="1" sz="1200">
              <a:solidFill>
                <a:schemeClr val="dk1"/>
              </a:solidFill>
              <a:latin typeface="Nunito"/>
              <a:ea typeface="Nunito"/>
              <a:cs typeface="Nunito"/>
              <a:sym typeface="Nunito"/>
            </a:endParaRPr>
          </a:p>
          <a:p>
            <a:pPr indent="-304800" lvl="0" marL="4572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Core of the game: movement system</a:t>
            </a:r>
            <a:endParaRPr sz="1200">
              <a:solidFill>
                <a:schemeClr val="dk1"/>
              </a:solidFill>
              <a:latin typeface="Nunito Light"/>
              <a:ea typeface="Nunito Light"/>
              <a:cs typeface="Nunito Light"/>
              <a:sym typeface="Nunito Light"/>
            </a:endParaRPr>
          </a:p>
          <a:p>
            <a:pPr indent="-304800" lvl="0" marL="4572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Create obstacles with PCG</a:t>
            </a:r>
            <a:endParaRPr sz="1200">
              <a:solidFill>
                <a:schemeClr val="dk1"/>
              </a:solidFill>
              <a:latin typeface="Nunito Light"/>
              <a:ea typeface="Nunito Light"/>
              <a:cs typeface="Nunito Light"/>
              <a:sym typeface="Nunito Light"/>
            </a:endParaRPr>
          </a:p>
          <a:p>
            <a:pPr indent="-304800" lvl="0" marL="4572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Poisson Disk Sampling</a:t>
            </a:r>
            <a:endParaRPr sz="1200">
              <a:solidFill>
                <a:schemeClr val="dk1"/>
              </a:solidFill>
              <a:latin typeface="Nunito Light"/>
              <a:ea typeface="Nunito Light"/>
              <a:cs typeface="Nunito Light"/>
              <a:sym typeface="Nunito Light"/>
            </a:endParaRPr>
          </a:p>
          <a:p>
            <a:pPr indent="-304800" lvl="1" marL="9144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Pick a point within spawn area</a:t>
            </a:r>
            <a:endParaRPr sz="1200">
              <a:solidFill>
                <a:schemeClr val="dk1"/>
              </a:solidFill>
              <a:latin typeface="Nunito Light"/>
              <a:ea typeface="Nunito Light"/>
              <a:cs typeface="Nunito Light"/>
              <a:sym typeface="Nunito Light"/>
            </a:endParaRPr>
          </a:p>
          <a:p>
            <a:pPr indent="-304800" lvl="1" marL="9144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Place additional point at minimum distance from current point</a:t>
            </a:r>
            <a:endParaRPr sz="1200">
              <a:solidFill>
                <a:schemeClr val="dk1"/>
              </a:solidFill>
              <a:latin typeface="Nunito Light"/>
              <a:ea typeface="Nunito Light"/>
              <a:cs typeface="Nunito Light"/>
              <a:sym typeface="Nunito Light"/>
            </a:endParaRPr>
          </a:p>
          <a:p>
            <a:pPr indent="-304800" lvl="1" marL="9144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Remove invalid points</a:t>
            </a:r>
            <a:endParaRPr sz="1200">
              <a:solidFill>
                <a:schemeClr val="dk1"/>
              </a:solidFill>
              <a:latin typeface="Nunito Light"/>
              <a:ea typeface="Nunito Light"/>
              <a:cs typeface="Nunito Light"/>
              <a:sym typeface="Nunito Light"/>
            </a:endParaRPr>
          </a:p>
          <a:p>
            <a:pPr indent="-304800" lvl="1" marL="9144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Repeat above until spawn area filled</a:t>
            </a:r>
            <a:endParaRPr sz="1200">
              <a:solidFill>
                <a:schemeClr val="dk1"/>
              </a:solidFill>
              <a:latin typeface="Nunito Light"/>
              <a:ea typeface="Nunito Light"/>
              <a:cs typeface="Nunito Light"/>
              <a:sym typeface="Nunito Light"/>
            </a:endParaRPr>
          </a:p>
          <a:p>
            <a:pPr indent="-304800" lvl="1" marL="9144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Spawn assets at points</a:t>
            </a:r>
            <a:endParaRPr sz="1200">
              <a:solidFill>
                <a:schemeClr val="dk1"/>
              </a:solidFill>
              <a:latin typeface="Nunito Light"/>
              <a:ea typeface="Nunito Light"/>
              <a:cs typeface="Nunito Light"/>
              <a:sym typeface="Nunito Light"/>
            </a:endParaRPr>
          </a:p>
          <a:p>
            <a:pPr indent="0" lvl="0" marL="457200" rtl="0" algn="l">
              <a:lnSpc>
                <a:spcPct val="10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0" lvl="0" marL="0" rtl="0" algn="l">
              <a:lnSpc>
                <a:spcPct val="10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0" lvl="0" marL="0" rtl="0" algn="l">
              <a:lnSpc>
                <a:spcPct val="10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0" lvl="0" marL="0" rtl="0" algn="l">
              <a:lnSpc>
                <a:spcPct val="105000"/>
              </a:lnSpc>
              <a:spcBef>
                <a:spcPts val="0"/>
              </a:spcBef>
              <a:spcAft>
                <a:spcPts val="0"/>
              </a:spcAft>
              <a:buNone/>
            </a:pPr>
            <a:r>
              <a:t/>
            </a:r>
            <a:endParaRPr b="1" sz="1200">
              <a:solidFill>
                <a:schemeClr val="dk1"/>
              </a:solidFill>
              <a:latin typeface="Nunito"/>
              <a:ea typeface="Nunito"/>
              <a:cs typeface="Nunito"/>
              <a:sym typeface="Nunito"/>
            </a:endParaRPr>
          </a:p>
          <a:p>
            <a:pPr indent="0" lvl="0" marL="0" rtl="0" algn="l">
              <a:lnSpc>
                <a:spcPct val="105000"/>
              </a:lnSpc>
              <a:spcBef>
                <a:spcPts val="0"/>
              </a:spcBef>
              <a:spcAft>
                <a:spcPts val="0"/>
              </a:spcAft>
              <a:buNone/>
            </a:pPr>
            <a:r>
              <a:t/>
            </a:r>
            <a:endParaRPr sz="1200">
              <a:solidFill>
                <a:schemeClr val="dk1"/>
              </a:solidFill>
              <a:latin typeface="Nunito Light"/>
              <a:ea typeface="Nunito Light"/>
              <a:cs typeface="Nunito Light"/>
              <a:sym typeface="Nunito Light"/>
            </a:endParaRPr>
          </a:p>
          <a:p>
            <a:pPr indent="0" lvl="0" marL="0" rtl="0" algn="l">
              <a:lnSpc>
                <a:spcPct val="105000"/>
              </a:lnSpc>
              <a:spcBef>
                <a:spcPts val="0"/>
              </a:spcBef>
              <a:spcAft>
                <a:spcPts val="0"/>
              </a:spcAft>
              <a:buNone/>
            </a:pPr>
            <a:r>
              <a:t/>
            </a:r>
            <a:endParaRPr sz="1200">
              <a:solidFill>
                <a:schemeClr val="dk1"/>
              </a:solidFill>
              <a:latin typeface="Nunito Light"/>
              <a:ea typeface="Nunito Light"/>
              <a:cs typeface="Nunito Light"/>
              <a:sym typeface="Nunito Light"/>
            </a:endParaRPr>
          </a:p>
        </p:txBody>
      </p:sp>
      <p:pic>
        <p:nvPicPr>
          <p:cNvPr id="100" name="Google Shape;100;p19"/>
          <p:cNvPicPr preferRelativeResize="0"/>
          <p:nvPr/>
        </p:nvPicPr>
        <p:blipFill>
          <a:blip r:embed="rId4">
            <a:alphaModFix/>
          </a:blip>
          <a:stretch>
            <a:fillRect/>
          </a:stretch>
        </p:blipFill>
        <p:spPr>
          <a:xfrm>
            <a:off x="3895925" y="1355545"/>
            <a:ext cx="4622600" cy="2604075"/>
          </a:xfrm>
          <a:prstGeom prst="rect">
            <a:avLst/>
          </a:prstGeom>
          <a:noFill/>
          <a:ln>
            <a:noFill/>
          </a:ln>
        </p:spPr>
      </p:pic>
      <p:pic>
        <p:nvPicPr>
          <p:cNvPr id="101" name="Google Shape;101;p19"/>
          <p:cNvPicPr preferRelativeResize="0"/>
          <p:nvPr/>
        </p:nvPicPr>
        <p:blipFill rotWithShape="1">
          <a:blip r:embed="rId5">
            <a:alphaModFix/>
          </a:blip>
          <a:srcRect b="22968" l="18722" r="46090" t="15764"/>
          <a:stretch/>
        </p:blipFill>
        <p:spPr>
          <a:xfrm>
            <a:off x="3391974" y="3384693"/>
            <a:ext cx="1352400" cy="132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7" name="Google Shape;107;p20"/>
          <p:cNvSpPr txBox="1"/>
          <p:nvPr>
            <p:ph type="title"/>
          </p:nvPr>
        </p:nvSpPr>
        <p:spPr>
          <a:xfrm>
            <a:off x="5585075" y="144350"/>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Technical </a:t>
            </a:r>
            <a:r>
              <a:rPr lang="en" sz="1320">
                <a:latin typeface="Nunito Medium"/>
                <a:ea typeface="Nunito Medium"/>
                <a:cs typeface="Nunito Medium"/>
                <a:sym typeface="Nunito Medium"/>
              </a:rPr>
              <a:t>challenge</a:t>
            </a:r>
            <a:r>
              <a:rPr lang="en" sz="1320">
                <a:latin typeface="Nunito Medium"/>
                <a:ea typeface="Nunito Medium"/>
                <a:cs typeface="Nunito Medium"/>
                <a:sym typeface="Nunito Medium"/>
              </a:rPr>
              <a:t>: PCG</a:t>
            </a:r>
            <a:endParaRPr sz="1120">
              <a:latin typeface="Nunito Medium"/>
              <a:ea typeface="Nunito Medium"/>
              <a:cs typeface="Nunito Medium"/>
              <a:sym typeface="Nunito Medium"/>
            </a:endParaRPr>
          </a:p>
        </p:txBody>
      </p:sp>
      <p:sp>
        <p:nvSpPr>
          <p:cNvPr id="108" name="Google Shape;108;p20"/>
          <p:cNvSpPr txBox="1"/>
          <p:nvPr/>
        </p:nvSpPr>
        <p:spPr>
          <a:xfrm>
            <a:off x="914400" y="1357694"/>
            <a:ext cx="3912600" cy="15330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0"/>
              </a:spcAft>
              <a:buClr>
                <a:schemeClr val="dk1"/>
              </a:buClr>
              <a:buSzPts val="1100"/>
              <a:buFont typeface="Arial"/>
              <a:buNone/>
            </a:pPr>
            <a:r>
              <a:rPr b="1" lang="en" sz="1200">
                <a:solidFill>
                  <a:schemeClr val="dk1"/>
                </a:solidFill>
                <a:latin typeface="Nunito"/>
                <a:ea typeface="Nunito"/>
                <a:cs typeface="Nunito"/>
                <a:sym typeface="Nunito"/>
              </a:rPr>
              <a:t>Procedural generated obstacles.</a:t>
            </a:r>
            <a:endParaRPr sz="1200">
              <a:solidFill>
                <a:schemeClr val="dk1"/>
              </a:solidFill>
              <a:latin typeface="Nunito Light"/>
              <a:ea typeface="Nunito Light"/>
              <a:cs typeface="Nunito Light"/>
              <a:sym typeface="Nunito Light"/>
            </a:endParaRPr>
          </a:p>
          <a:p>
            <a:pPr indent="-304800" lvl="0" marL="4572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Different properties for different assets</a:t>
            </a:r>
            <a:endParaRPr sz="1200">
              <a:solidFill>
                <a:schemeClr val="dk1"/>
              </a:solidFill>
              <a:latin typeface="Nunito Light"/>
              <a:ea typeface="Nunito Light"/>
              <a:cs typeface="Nunito Light"/>
              <a:sym typeface="Nunito Light"/>
            </a:endParaRPr>
          </a:p>
          <a:p>
            <a:pPr indent="-304800" lvl="0" marL="4572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Fully configurable</a:t>
            </a:r>
            <a:endParaRPr sz="1200">
              <a:solidFill>
                <a:schemeClr val="dk1"/>
              </a:solidFill>
              <a:latin typeface="Nunito Light"/>
              <a:ea typeface="Nunito Light"/>
              <a:cs typeface="Nunito Light"/>
              <a:sym typeface="Nunito Light"/>
            </a:endParaRPr>
          </a:p>
          <a:p>
            <a:pPr indent="-304800" lvl="0" marL="4572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Increase difficulty</a:t>
            </a:r>
            <a:endParaRPr sz="1200">
              <a:solidFill>
                <a:schemeClr val="dk1"/>
              </a:solidFill>
              <a:latin typeface="Nunito Light"/>
              <a:ea typeface="Nunito Light"/>
              <a:cs typeface="Nunito Light"/>
              <a:sym typeface="Nunito Light"/>
            </a:endParaRPr>
          </a:p>
          <a:p>
            <a:pPr indent="-304800" lvl="0" marL="457200" rtl="0" algn="l">
              <a:lnSpc>
                <a:spcPct val="105000"/>
              </a:lnSpc>
              <a:spcBef>
                <a:spcPts val="0"/>
              </a:spcBef>
              <a:spcAft>
                <a:spcPts val="0"/>
              </a:spcAft>
              <a:buClr>
                <a:schemeClr val="dk1"/>
              </a:buClr>
              <a:buSzPts val="1200"/>
              <a:buFont typeface="Nunito Light"/>
              <a:buChar char="●"/>
            </a:pPr>
            <a:r>
              <a:rPr lang="en" sz="1200">
                <a:solidFill>
                  <a:schemeClr val="dk1"/>
                </a:solidFill>
                <a:latin typeface="Nunito Light"/>
                <a:ea typeface="Nunito Light"/>
                <a:cs typeface="Nunito Light"/>
                <a:sym typeface="Nunito Light"/>
              </a:rPr>
              <a:t>Interaction with conveyor belt</a:t>
            </a:r>
            <a:endParaRPr sz="1200">
              <a:solidFill>
                <a:schemeClr val="dk1"/>
              </a:solidFill>
              <a:latin typeface="Nunito Light"/>
              <a:ea typeface="Nunito Light"/>
              <a:cs typeface="Nunito Light"/>
              <a:sym typeface="Nunito Light"/>
            </a:endParaRPr>
          </a:p>
          <a:p>
            <a:pPr indent="0" lvl="0" marL="457200" rtl="0" algn="l">
              <a:lnSpc>
                <a:spcPct val="105000"/>
              </a:lnSpc>
              <a:spcBef>
                <a:spcPts val="0"/>
              </a:spcBef>
              <a:spcAft>
                <a:spcPts val="0"/>
              </a:spcAft>
              <a:buClr>
                <a:schemeClr val="dk1"/>
              </a:buClr>
              <a:buSzPts val="1100"/>
              <a:buFont typeface="Arial"/>
              <a:buNone/>
            </a:pPr>
            <a:r>
              <a:t/>
            </a:r>
            <a:endParaRPr sz="1200">
              <a:solidFill>
                <a:schemeClr val="dk1"/>
              </a:solidFill>
              <a:latin typeface="Nunito Light"/>
              <a:ea typeface="Nunito Light"/>
              <a:cs typeface="Nunito Light"/>
              <a:sym typeface="Nunito Light"/>
            </a:endParaRPr>
          </a:p>
          <a:p>
            <a:pPr indent="0" lvl="0" marL="0" rtl="0" algn="l">
              <a:lnSpc>
                <a:spcPct val="105000"/>
              </a:lnSpc>
              <a:spcBef>
                <a:spcPts val="0"/>
              </a:spcBef>
              <a:spcAft>
                <a:spcPts val="0"/>
              </a:spcAft>
              <a:buNone/>
            </a:pPr>
            <a:r>
              <a:t/>
            </a:r>
            <a:endParaRPr b="1" sz="1200">
              <a:solidFill>
                <a:schemeClr val="dk1"/>
              </a:solidFill>
              <a:latin typeface="Nunito"/>
              <a:ea typeface="Nunito"/>
              <a:cs typeface="Nunito"/>
              <a:sym typeface="Nunito"/>
            </a:endParaRPr>
          </a:p>
        </p:txBody>
      </p:sp>
      <p:pic>
        <p:nvPicPr>
          <p:cNvPr id="109" name="Google Shape;109;p20"/>
          <p:cNvPicPr preferRelativeResize="0"/>
          <p:nvPr/>
        </p:nvPicPr>
        <p:blipFill>
          <a:blip r:embed="rId4">
            <a:alphaModFix/>
          </a:blip>
          <a:stretch>
            <a:fillRect/>
          </a:stretch>
        </p:blipFill>
        <p:spPr>
          <a:xfrm>
            <a:off x="1028689" y="2668674"/>
            <a:ext cx="2820699" cy="1757250"/>
          </a:xfrm>
          <a:prstGeom prst="rect">
            <a:avLst/>
          </a:prstGeom>
          <a:noFill/>
          <a:ln>
            <a:noFill/>
          </a:ln>
        </p:spPr>
      </p:pic>
      <p:pic>
        <p:nvPicPr>
          <p:cNvPr id="110" name="Google Shape;110;p20"/>
          <p:cNvPicPr preferRelativeResize="0"/>
          <p:nvPr/>
        </p:nvPicPr>
        <p:blipFill rotWithShape="1">
          <a:blip r:embed="rId5">
            <a:alphaModFix/>
          </a:blip>
          <a:srcRect b="7410" l="0" r="0" t="652"/>
          <a:stretch/>
        </p:blipFill>
        <p:spPr>
          <a:xfrm>
            <a:off x="4963895" y="1029055"/>
            <a:ext cx="3265708" cy="1757261"/>
          </a:xfrm>
          <a:prstGeom prst="rect">
            <a:avLst/>
          </a:prstGeom>
          <a:noFill/>
          <a:ln>
            <a:noFill/>
          </a:ln>
        </p:spPr>
      </p:pic>
      <p:pic>
        <p:nvPicPr>
          <p:cNvPr id="111" name="Google Shape;111;p20"/>
          <p:cNvPicPr preferRelativeResize="0"/>
          <p:nvPr/>
        </p:nvPicPr>
        <p:blipFill rotWithShape="1">
          <a:blip r:embed="rId6">
            <a:alphaModFix/>
          </a:blip>
          <a:srcRect b="2749" l="0" r="0" t="2759"/>
          <a:stretch/>
        </p:blipFill>
        <p:spPr>
          <a:xfrm>
            <a:off x="4963900" y="2951476"/>
            <a:ext cx="3265709" cy="17572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7" name="Google Shape;117;p21"/>
          <p:cNvSpPr txBox="1"/>
          <p:nvPr>
            <p:ph type="title"/>
          </p:nvPr>
        </p:nvSpPr>
        <p:spPr>
          <a:xfrm>
            <a:off x="5585075" y="144350"/>
            <a:ext cx="2672400" cy="48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20">
                <a:latin typeface="Nunito Medium"/>
                <a:ea typeface="Nunito Medium"/>
                <a:cs typeface="Nunito Medium"/>
                <a:sym typeface="Nunito Medium"/>
              </a:rPr>
              <a:t>Sound design</a:t>
            </a:r>
            <a:endParaRPr sz="1120">
              <a:latin typeface="Nunito Medium"/>
              <a:ea typeface="Nunito Medium"/>
              <a:cs typeface="Nunito Medium"/>
              <a:sym typeface="Nunito Medium"/>
            </a:endParaRPr>
          </a:p>
        </p:txBody>
      </p:sp>
      <p:pic>
        <p:nvPicPr>
          <p:cNvPr id="118" name="Google Shape;118;p21" title="AudiodemoSHORT.mp4">
            <a:hlinkClick r:id="rId4"/>
          </p:cNvPr>
          <p:cNvPicPr preferRelativeResize="0"/>
          <p:nvPr/>
        </p:nvPicPr>
        <p:blipFill>
          <a:blip r:embed="rId5">
            <a:alphaModFix/>
          </a:blip>
          <a:stretch>
            <a:fillRect/>
          </a:stretch>
        </p:blipFill>
        <p:spPr>
          <a:xfrm>
            <a:off x="2286000" y="1195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